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325" r:id="rId31"/>
    <p:sldId id="326" r:id="rId32"/>
    <p:sldId id="285" r:id="rId33"/>
    <p:sldId id="286" r:id="rId34"/>
    <p:sldId id="287" r:id="rId35"/>
    <p:sldId id="288" r:id="rId36"/>
    <p:sldId id="289" r:id="rId37"/>
    <p:sldId id="290" r:id="rId38"/>
    <p:sldId id="291" r:id="rId39"/>
    <p:sldId id="292" r:id="rId40"/>
    <p:sldId id="293" r:id="rId41"/>
    <p:sldId id="294" r:id="rId42"/>
    <p:sldId id="296" r:id="rId43"/>
    <p:sldId id="295" r:id="rId44"/>
    <p:sldId id="327" r:id="rId45"/>
    <p:sldId id="328" r:id="rId46"/>
    <p:sldId id="339" r:id="rId47"/>
    <p:sldId id="340" r:id="rId48"/>
    <p:sldId id="341" r:id="rId49"/>
    <p:sldId id="342" r:id="rId50"/>
    <p:sldId id="329" r:id="rId51"/>
    <p:sldId id="330" r:id="rId52"/>
    <p:sldId id="331" r:id="rId53"/>
    <p:sldId id="332" r:id="rId54"/>
    <p:sldId id="333" r:id="rId55"/>
    <p:sldId id="334" r:id="rId56"/>
    <p:sldId id="335" r:id="rId57"/>
    <p:sldId id="336" r:id="rId58"/>
    <p:sldId id="337" r:id="rId59"/>
    <p:sldId id="338" r:id="rId60"/>
    <p:sldId id="297" r:id="rId61"/>
    <p:sldId id="298" r:id="rId62"/>
    <p:sldId id="299" r:id="rId63"/>
    <p:sldId id="300" r:id="rId64"/>
    <p:sldId id="301" r:id="rId65"/>
    <p:sldId id="302" r:id="rId66"/>
    <p:sldId id="303" r:id="rId67"/>
    <p:sldId id="304" r:id="rId68"/>
    <p:sldId id="305" r:id="rId69"/>
    <p:sldId id="306" r:id="rId70"/>
    <p:sldId id="307" r:id="rId71"/>
    <p:sldId id="308" r:id="rId72"/>
    <p:sldId id="309" r:id="rId73"/>
    <p:sldId id="310" r:id="rId74"/>
    <p:sldId id="311" r:id="rId75"/>
    <p:sldId id="312" r:id="rId76"/>
    <p:sldId id="313" r:id="rId77"/>
    <p:sldId id="314" r:id="rId78"/>
    <p:sldId id="315" r:id="rId79"/>
    <p:sldId id="316" r:id="rId80"/>
    <p:sldId id="317" r:id="rId81"/>
    <p:sldId id="318" r:id="rId82"/>
    <p:sldId id="319" r:id="rId83"/>
    <p:sldId id="320" r:id="rId84"/>
    <p:sldId id="321" r:id="rId85"/>
    <p:sldId id="322" r:id="rId86"/>
    <p:sldId id="323" r:id="rId87"/>
    <p:sldId id="324" r:id="rId8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56" autoAdjust="0"/>
    <p:restoredTop sz="94611"/>
  </p:normalViewPr>
  <p:slideViewPr>
    <p:cSldViewPr snapToGrid="0" snapToObjects="1">
      <p:cViewPr varScale="1">
        <p:scale>
          <a:sx n="108" d="100"/>
          <a:sy n="108" d="100"/>
        </p:scale>
        <p:origin x="12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formatet för bakgrundsrubriken</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56A7CC1C-D86C-3B45-B15E-21378618E8AB}" type="datetimeFigureOut">
              <a:rPr lang="sv-SE" smtClean="0"/>
              <a:t>2019-08-03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903865C-39DE-D34D-B156-D0C3623EFAB6}" type="slidenum">
              <a:rPr lang="sv-SE" smtClean="0"/>
              <a:t>‹#›</a:t>
            </a:fld>
            <a:endParaRPr lang="sv-SE"/>
          </a:p>
        </p:txBody>
      </p:sp>
    </p:spTree>
    <p:extLst>
      <p:ext uri="{BB962C8B-B14F-4D97-AF65-F5344CB8AC3E}">
        <p14:creationId xmlns:p14="http://schemas.microsoft.com/office/powerpoint/2010/main" val="2070982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formatet för bakgrundsrubriken</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6A7CC1C-D86C-3B45-B15E-21378618E8AB}" type="datetimeFigureOut">
              <a:rPr lang="sv-SE" smtClean="0"/>
              <a:t>2019-08-03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903865C-39DE-D34D-B156-D0C3623EFAB6}" type="slidenum">
              <a:rPr lang="sv-SE" smtClean="0"/>
              <a:t>‹#›</a:t>
            </a:fld>
            <a:endParaRPr lang="sv-SE"/>
          </a:p>
        </p:txBody>
      </p:sp>
    </p:spTree>
    <p:extLst>
      <p:ext uri="{BB962C8B-B14F-4D97-AF65-F5344CB8AC3E}">
        <p14:creationId xmlns:p14="http://schemas.microsoft.com/office/powerpoint/2010/main" val="1347092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formatet för bakgrundsrubriken</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6A7CC1C-D86C-3B45-B15E-21378618E8AB}" type="datetimeFigureOut">
              <a:rPr lang="sv-SE" smtClean="0"/>
              <a:t>2019-08-03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903865C-39DE-D34D-B156-D0C3623EFAB6}" type="slidenum">
              <a:rPr lang="sv-SE" smtClean="0"/>
              <a:t>‹#›</a:t>
            </a:fld>
            <a:endParaRPr lang="sv-SE"/>
          </a:p>
        </p:txBody>
      </p:sp>
    </p:spTree>
    <p:extLst>
      <p:ext uri="{BB962C8B-B14F-4D97-AF65-F5344CB8AC3E}">
        <p14:creationId xmlns:p14="http://schemas.microsoft.com/office/powerpoint/2010/main" val="1807477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formatet för bakgrundsrubriken</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6A7CC1C-D86C-3B45-B15E-21378618E8AB}" type="datetimeFigureOut">
              <a:rPr lang="sv-SE" smtClean="0"/>
              <a:t>2019-08-03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903865C-39DE-D34D-B156-D0C3623EFAB6}" type="slidenum">
              <a:rPr lang="sv-SE" smtClean="0"/>
              <a:t>‹#›</a:t>
            </a:fld>
            <a:endParaRPr lang="sv-SE"/>
          </a:p>
        </p:txBody>
      </p:sp>
    </p:spTree>
    <p:extLst>
      <p:ext uri="{BB962C8B-B14F-4D97-AF65-F5344CB8AC3E}">
        <p14:creationId xmlns:p14="http://schemas.microsoft.com/office/powerpoint/2010/main" val="580599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formatet för bakgrundsrubriken</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56A7CC1C-D86C-3B45-B15E-21378618E8AB}" type="datetimeFigureOut">
              <a:rPr lang="sv-SE" smtClean="0"/>
              <a:t>2019-08-03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903865C-39DE-D34D-B156-D0C3623EFAB6}" type="slidenum">
              <a:rPr lang="sv-SE" smtClean="0"/>
              <a:t>‹#›</a:t>
            </a:fld>
            <a:endParaRPr lang="sv-SE"/>
          </a:p>
        </p:txBody>
      </p:sp>
    </p:spTree>
    <p:extLst>
      <p:ext uri="{BB962C8B-B14F-4D97-AF65-F5344CB8AC3E}">
        <p14:creationId xmlns:p14="http://schemas.microsoft.com/office/powerpoint/2010/main" val="2110394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formatet för bakgrundsrubriken</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56A7CC1C-D86C-3B45-B15E-21378618E8AB}" type="datetimeFigureOut">
              <a:rPr lang="sv-SE" smtClean="0"/>
              <a:t>2019-08-03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B903865C-39DE-D34D-B156-D0C3623EFAB6}" type="slidenum">
              <a:rPr lang="sv-SE" smtClean="0"/>
              <a:t>‹#›</a:t>
            </a:fld>
            <a:endParaRPr lang="sv-SE"/>
          </a:p>
        </p:txBody>
      </p:sp>
    </p:spTree>
    <p:extLst>
      <p:ext uri="{BB962C8B-B14F-4D97-AF65-F5344CB8AC3E}">
        <p14:creationId xmlns:p14="http://schemas.microsoft.com/office/powerpoint/2010/main" val="1565204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formatet för bakgrundsrubriken</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56A7CC1C-D86C-3B45-B15E-21378618E8AB}" type="datetimeFigureOut">
              <a:rPr lang="sv-SE" smtClean="0"/>
              <a:t>2019-08-03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B903865C-39DE-D34D-B156-D0C3623EFAB6}" type="slidenum">
              <a:rPr lang="sv-SE" smtClean="0"/>
              <a:t>‹#›</a:t>
            </a:fld>
            <a:endParaRPr lang="sv-SE"/>
          </a:p>
        </p:txBody>
      </p:sp>
    </p:spTree>
    <p:extLst>
      <p:ext uri="{BB962C8B-B14F-4D97-AF65-F5344CB8AC3E}">
        <p14:creationId xmlns:p14="http://schemas.microsoft.com/office/powerpoint/2010/main" val="1856923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formatet för bakgrundsrubriken</a:t>
            </a:r>
          </a:p>
        </p:txBody>
      </p:sp>
      <p:sp>
        <p:nvSpPr>
          <p:cNvPr id="3" name="Platshållare för datum 2"/>
          <p:cNvSpPr>
            <a:spLocks noGrp="1"/>
          </p:cNvSpPr>
          <p:nvPr>
            <p:ph type="dt" sz="half" idx="10"/>
          </p:nvPr>
        </p:nvSpPr>
        <p:spPr/>
        <p:txBody>
          <a:bodyPr/>
          <a:lstStyle/>
          <a:p>
            <a:fld id="{56A7CC1C-D86C-3B45-B15E-21378618E8AB}" type="datetimeFigureOut">
              <a:rPr lang="sv-SE" smtClean="0"/>
              <a:t>2019-08-03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B903865C-39DE-D34D-B156-D0C3623EFAB6}" type="slidenum">
              <a:rPr lang="sv-SE" smtClean="0"/>
              <a:t>‹#›</a:t>
            </a:fld>
            <a:endParaRPr lang="sv-SE"/>
          </a:p>
        </p:txBody>
      </p:sp>
    </p:spTree>
    <p:extLst>
      <p:ext uri="{BB962C8B-B14F-4D97-AF65-F5344CB8AC3E}">
        <p14:creationId xmlns:p14="http://schemas.microsoft.com/office/powerpoint/2010/main" val="2077544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6A7CC1C-D86C-3B45-B15E-21378618E8AB}" type="datetimeFigureOut">
              <a:rPr lang="sv-SE" smtClean="0"/>
              <a:t>2019-08-03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B903865C-39DE-D34D-B156-D0C3623EFAB6}" type="slidenum">
              <a:rPr lang="sv-SE" smtClean="0"/>
              <a:t>‹#›</a:t>
            </a:fld>
            <a:endParaRPr lang="sv-SE"/>
          </a:p>
        </p:txBody>
      </p:sp>
    </p:spTree>
    <p:extLst>
      <p:ext uri="{BB962C8B-B14F-4D97-AF65-F5344CB8AC3E}">
        <p14:creationId xmlns:p14="http://schemas.microsoft.com/office/powerpoint/2010/main" val="1360450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formatet för bakgrundsrubriken</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56A7CC1C-D86C-3B45-B15E-21378618E8AB}" type="datetimeFigureOut">
              <a:rPr lang="sv-SE" smtClean="0"/>
              <a:t>2019-08-03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B903865C-39DE-D34D-B156-D0C3623EFAB6}" type="slidenum">
              <a:rPr lang="sv-SE" smtClean="0"/>
              <a:t>‹#›</a:t>
            </a:fld>
            <a:endParaRPr lang="sv-SE"/>
          </a:p>
        </p:txBody>
      </p:sp>
    </p:spTree>
    <p:extLst>
      <p:ext uri="{BB962C8B-B14F-4D97-AF65-F5344CB8AC3E}">
        <p14:creationId xmlns:p14="http://schemas.microsoft.com/office/powerpoint/2010/main" val="833147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formatet för bakgrundsrubriken</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56A7CC1C-D86C-3B45-B15E-21378618E8AB}" type="datetimeFigureOut">
              <a:rPr lang="sv-SE" smtClean="0"/>
              <a:t>2019-08-03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B903865C-39DE-D34D-B156-D0C3623EFAB6}" type="slidenum">
              <a:rPr lang="sv-SE" smtClean="0"/>
              <a:t>‹#›</a:t>
            </a:fld>
            <a:endParaRPr lang="sv-SE"/>
          </a:p>
        </p:txBody>
      </p:sp>
    </p:spTree>
    <p:extLst>
      <p:ext uri="{BB962C8B-B14F-4D97-AF65-F5344CB8AC3E}">
        <p14:creationId xmlns:p14="http://schemas.microsoft.com/office/powerpoint/2010/main" val="1109662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formatet för bakgrundsrubriken</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7CC1C-D86C-3B45-B15E-21378618E8AB}" type="datetimeFigureOut">
              <a:rPr lang="sv-SE" smtClean="0"/>
              <a:t>2019-08-03</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03865C-39DE-D34D-B156-D0C3623EFAB6}" type="slidenum">
              <a:rPr lang="sv-SE" smtClean="0"/>
              <a:t>‹#›</a:t>
            </a:fld>
            <a:endParaRPr lang="sv-SE"/>
          </a:p>
        </p:txBody>
      </p:sp>
    </p:spTree>
    <p:extLst>
      <p:ext uri="{BB962C8B-B14F-4D97-AF65-F5344CB8AC3E}">
        <p14:creationId xmlns:p14="http://schemas.microsoft.com/office/powerpoint/2010/main" val="2143518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medicinare.n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PU + VT</a:t>
            </a:r>
          </a:p>
        </p:txBody>
      </p:sp>
      <p:sp>
        <p:nvSpPr>
          <p:cNvPr id="3" name="Underrubrik 2"/>
          <p:cNvSpPr>
            <a:spLocks noGrp="1"/>
          </p:cNvSpPr>
          <p:nvPr>
            <p:ph type="subTitle" idx="1"/>
          </p:nvPr>
        </p:nvSpPr>
        <p:spPr>
          <a:xfrm>
            <a:off x="1524000" y="3602037"/>
            <a:ext cx="8978283" cy="2976315"/>
          </a:xfrm>
        </p:spPr>
        <p:txBody>
          <a:bodyPr>
            <a:normAutofit/>
          </a:bodyPr>
          <a:lstStyle/>
          <a:p>
            <a:r>
              <a:rPr lang="sv-SE" dirty="0"/>
              <a:t>Tentafrågor </a:t>
            </a:r>
          </a:p>
          <a:p>
            <a:endParaRPr lang="sv-SE" dirty="0"/>
          </a:p>
          <a:p>
            <a:r>
              <a:rPr lang="sv-SE" dirty="0"/>
              <a:t>Skapad av Stefan Albrektsson</a:t>
            </a:r>
          </a:p>
          <a:p>
            <a:r>
              <a:rPr lang="sv-SE" dirty="0"/>
              <a:t>Uppdaterad av Joakim Alm</a:t>
            </a:r>
          </a:p>
          <a:p>
            <a:r>
              <a:rPr lang="sv-SE" dirty="0"/>
              <a:t>Se mer frågor och lösningar på </a:t>
            </a:r>
            <a:r>
              <a:rPr lang="sv-SE" dirty="0">
                <a:hlinkClick r:id="rId2"/>
              </a:rPr>
              <a:t>https://www.medicinare.nu/</a:t>
            </a:r>
            <a:endParaRPr lang="sv-SE" dirty="0"/>
          </a:p>
        </p:txBody>
      </p:sp>
    </p:spTree>
    <p:extLst>
      <p:ext uri="{BB962C8B-B14F-4D97-AF65-F5344CB8AC3E}">
        <p14:creationId xmlns:p14="http://schemas.microsoft.com/office/powerpoint/2010/main" val="2122222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15b (1 poäng): </a:t>
            </a:r>
            <a:endParaRPr lang="sv-SE" dirty="0"/>
          </a:p>
          <a:p>
            <a:r>
              <a:rPr lang="sv-SE" dirty="0"/>
              <a:t>En av dessa folksjukdomar är i dagsläget den vanligaste dödsorsaken i Sverige. Vilken folksjukdom är det? </a:t>
            </a:r>
          </a:p>
          <a:p>
            <a:endParaRPr lang="sv-SE" dirty="0"/>
          </a:p>
        </p:txBody>
      </p:sp>
    </p:spTree>
    <p:extLst>
      <p:ext uri="{BB962C8B-B14F-4D97-AF65-F5344CB8AC3E}">
        <p14:creationId xmlns:p14="http://schemas.microsoft.com/office/powerpoint/2010/main" val="839162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dirty="0"/>
              <a:t>Hjärt- och kärlsjukdomar </a:t>
            </a:r>
          </a:p>
          <a:p>
            <a:endParaRPr lang="sv-SE" dirty="0"/>
          </a:p>
        </p:txBody>
      </p:sp>
    </p:spTree>
    <p:extLst>
      <p:ext uri="{BB962C8B-B14F-4D97-AF65-F5344CB8AC3E}">
        <p14:creationId xmlns:p14="http://schemas.microsoft.com/office/powerpoint/2010/main" val="1276388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15c (1 poäng): </a:t>
            </a:r>
            <a:endParaRPr lang="sv-SE" dirty="0"/>
          </a:p>
          <a:p>
            <a:r>
              <a:rPr lang="sv-SE" dirty="0"/>
              <a:t>I andra delar av världen ser det annorlunda ut. Vilken av de sjukdomar som av Socialstyrelsen klassas som folksjukdom i Sverige utgör den i särklass </a:t>
            </a:r>
            <a:r>
              <a:rPr lang="sv-SE" b="1" dirty="0"/>
              <a:t>vanligaste dödsorsaken i de flesta låginkomstländer i världen</a:t>
            </a:r>
            <a:r>
              <a:rPr lang="sv-SE" dirty="0"/>
              <a:t>? </a:t>
            </a:r>
          </a:p>
          <a:p>
            <a:endParaRPr lang="sv-SE" dirty="0"/>
          </a:p>
        </p:txBody>
      </p:sp>
    </p:spTree>
    <p:extLst>
      <p:ext uri="{BB962C8B-B14F-4D97-AF65-F5344CB8AC3E}">
        <p14:creationId xmlns:p14="http://schemas.microsoft.com/office/powerpoint/2010/main" val="1054966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pPr marL="457200" lvl="1" indent="0">
              <a:buNone/>
            </a:pPr>
            <a:r>
              <a:rPr lang="sv-SE" dirty="0"/>
              <a:t>Infektionssjukdomar </a:t>
            </a:r>
          </a:p>
          <a:p>
            <a:endParaRPr lang="sv-SE" dirty="0"/>
          </a:p>
        </p:txBody>
      </p:sp>
    </p:spTree>
    <p:extLst>
      <p:ext uri="{BB962C8B-B14F-4D97-AF65-F5344CB8AC3E}">
        <p14:creationId xmlns:p14="http://schemas.microsoft.com/office/powerpoint/2010/main" val="1194975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23 </a:t>
            </a:r>
            <a:endParaRPr lang="sv-SE" dirty="0"/>
          </a:p>
          <a:p>
            <a:r>
              <a:rPr lang="sv-SE" dirty="0"/>
              <a:t>När man planerar en ny studie så är studiedesignen och variablerna viktiga för att det ska svara upp mot det man vill mäta. De olika studiedesignerna delas upp i två kategorier: </a:t>
            </a:r>
            <a:r>
              <a:rPr lang="sv-SE" b="1" dirty="0"/>
              <a:t>experiment respektive observationsundersökning</a:t>
            </a:r>
            <a:r>
              <a:rPr lang="sv-SE" dirty="0"/>
              <a:t> och variablerna inom den kvantitativa vetenskapliga metoden är </a:t>
            </a:r>
            <a:r>
              <a:rPr lang="sv-SE" b="1" dirty="0"/>
              <a:t>kvalitativa</a:t>
            </a:r>
            <a:r>
              <a:rPr lang="sv-SE" dirty="0"/>
              <a:t> eller </a:t>
            </a:r>
            <a:r>
              <a:rPr lang="sv-SE" b="1" dirty="0"/>
              <a:t>kvantitativa</a:t>
            </a:r>
            <a:r>
              <a:rPr lang="sv-SE" dirty="0"/>
              <a:t>. </a:t>
            </a:r>
          </a:p>
          <a:p>
            <a:r>
              <a:rPr lang="sv-SE" b="1" dirty="0"/>
              <a:t>Fråga 23a (1 poäng): </a:t>
            </a:r>
            <a:endParaRPr lang="sv-SE" dirty="0"/>
          </a:p>
          <a:p>
            <a:r>
              <a:rPr lang="sv-SE" dirty="0"/>
              <a:t>Förklara begreppen </a:t>
            </a:r>
            <a:r>
              <a:rPr lang="sv-SE" b="1" dirty="0"/>
              <a:t>experiment</a:t>
            </a:r>
            <a:r>
              <a:rPr lang="sv-SE" dirty="0"/>
              <a:t> och </a:t>
            </a:r>
            <a:r>
              <a:rPr lang="sv-SE" b="1" dirty="0"/>
              <a:t>observationsundersökning</a:t>
            </a:r>
            <a:r>
              <a:rPr lang="sv-SE" dirty="0"/>
              <a:t>. </a:t>
            </a:r>
          </a:p>
          <a:p>
            <a:endParaRPr lang="sv-SE" dirty="0"/>
          </a:p>
        </p:txBody>
      </p:sp>
    </p:spTree>
    <p:extLst>
      <p:ext uri="{BB962C8B-B14F-4D97-AF65-F5344CB8AC3E}">
        <p14:creationId xmlns:p14="http://schemas.microsoft.com/office/powerpoint/2010/main" val="858562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dirty="0"/>
              <a:t>Experiment innebär att man har en studie där man </a:t>
            </a:r>
            <a:r>
              <a:rPr lang="sv-SE" b="1" dirty="0"/>
              <a:t>utsätter individer för en påverkan</a:t>
            </a:r>
            <a:r>
              <a:rPr lang="sv-SE" dirty="0"/>
              <a:t> (tex läkemedel, behandling) medan observationsundersökning innebär ingen påverkan på individen (</a:t>
            </a:r>
            <a:r>
              <a:rPr lang="sv-SE" b="1" dirty="0"/>
              <a:t>tex skicka ut enkät</a:t>
            </a:r>
            <a:r>
              <a:rPr lang="sv-SE" dirty="0"/>
              <a:t>, plocka från register)</a:t>
            </a:r>
          </a:p>
          <a:p>
            <a:endParaRPr lang="sv-SE" dirty="0"/>
          </a:p>
        </p:txBody>
      </p:sp>
    </p:spTree>
    <p:extLst>
      <p:ext uri="{BB962C8B-B14F-4D97-AF65-F5344CB8AC3E}">
        <p14:creationId xmlns:p14="http://schemas.microsoft.com/office/powerpoint/2010/main" val="909279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23b (3 poäng): </a:t>
            </a:r>
            <a:endParaRPr lang="sv-SE" dirty="0"/>
          </a:p>
          <a:p>
            <a:r>
              <a:rPr lang="sv-SE" dirty="0"/>
              <a:t>Ge ett exempel på och förklara hur en experimentundersökning respektive observationsundersökning kan se ut. </a:t>
            </a:r>
          </a:p>
          <a:p>
            <a:endParaRPr lang="sv-SE" dirty="0"/>
          </a:p>
        </p:txBody>
      </p:sp>
    </p:spTree>
    <p:extLst>
      <p:ext uri="{BB962C8B-B14F-4D97-AF65-F5344CB8AC3E}">
        <p14:creationId xmlns:p14="http://schemas.microsoft.com/office/powerpoint/2010/main" val="767949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b="1" dirty="0"/>
              <a:t>Experiment</a:t>
            </a:r>
            <a:r>
              <a:rPr lang="sv-SE" dirty="0"/>
              <a:t>: – kontroll - och behandlingsgrupp där kontrollerna får placebo medan de i behandlingsgruppen får det som ska testas.</a:t>
            </a:r>
          </a:p>
          <a:p>
            <a:r>
              <a:rPr lang="sv-SE" b="1" dirty="0"/>
              <a:t>Observationsundersökning</a:t>
            </a:r>
            <a:r>
              <a:rPr lang="sv-SE" dirty="0"/>
              <a:t>: - tvärsnittsstudie där man skickar ut enkäter till en stor grupp individer för att göra ett avstamp här och nu.</a:t>
            </a:r>
          </a:p>
        </p:txBody>
      </p:sp>
    </p:spTree>
    <p:extLst>
      <p:ext uri="{BB962C8B-B14F-4D97-AF65-F5344CB8AC3E}">
        <p14:creationId xmlns:p14="http://schemas.microsoft.com/office/powerpoint/2010/main" val="553469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endParaRPr lang="sv-SE" i="1" dirty="0"/>
          </a:p>
          <a:p>
            <a:r>
              <a:rPr lang="sv-SE" b="1" dirty="0"/>
              <a:t>Fråga 23c (2 poäng): </a:t>
            </a:r>
            <a:endParaRPr lang="sv-SE" dirty="0"/>
          </a:p>
          <a:p>
            <a:r>
              <a:rPr lang="sv-SE" dirty="0"/>
              <a:t>Förklara begreppen kvalitativ respektive kvantitativ variabel och ge ett exempel på respektive typ av variabel. </a:t>
            </a:r>
          </a:p>
          <a:p>
            <a:endParaRPr lang="sv-SE" dirty="0"/>
          </a:p>
        </p:txBody>
      </p:sp>
    </p:spTree>
    <p:extLst>
      <p:ext uri="{BB962C8B-B14F-4D97-AF65-F5344CB8AC3E}">
        <p14:creationId xmlns:p14="http://schemas.microsoft.com/office/powerpoint/2010/main" val="1406093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b="1" dirty="0"/>
              <a:t>Kvalitativ variabel </a:t>
            </a:r>
            <a:r>
              <a:rPr lang="sv-SE" dirty="0"/>
              <a:t>består av kategorisvar t.ex. kön eller civil status </a:t>
            </a:r>
          </a:p>
          <a:p>
            <a:r>
              <a:rPr lang="sv-SE" b="1" dirty="0"/>
              <a:t>Kvantitativ variabel </a:t>
            </a:r>
            <a:r>
              <a:rPr lang="sv-SE" dirty="0"/>
              <a:t>består av siffror som mäts i en specifik enhet t.ex. ålder, vikt, längd.</a:t>
            </a:r>
          </a:p>
          <a:p>
            <a:endParaRPr lang="sv-SE" dirty="0"/>
          </a:p>
        </p:txBody>
      </p:sp>
    </p:spTree>
    <p:extLst>
      <p:ext uri="{BB962C8B-B14F-4D97-AF65-F5344CB8AC3E}">
        <p14:creationId xmlns:p14="http://schemas.microsoft.com/office/powerpoint/2010/main" val="1305554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lstStyle/>
          <a:p>
            <a:r>
              <a:rPr lang="sv-SE" i="1" dirty="0"/>
              <a:t>Mia är 23 år gammal och söker öppenvård för att hon är orolig över sina oregelbundna menstruationer. </a:t>
            </a:r>
            <a:endParaRPr lang="sv-SE" dirty="0"/>
          </a:p>
          <a:p>
            <a:r>
              <a:rPr lang="sv-SE" b="1" dirty="0"/>
              <a:t>Fråga 1 (2 poäng): </a:t>
            </a:r>
            <a:r>
              <a:rPr lang="sv-SE" dirty="0"/>
              <a:t>Vad är skillnaden mellan så kallad öppenvård och slutenvård? </a:t>
            </a:r>
          </a:p>
          <a:p>
            <a:endParaRPr lang="sv-SE" dirty="0"/>
          </a:p>
        </p:txBody>
      </p:sp>
    </p:spTree>
    <p:extLst>
      <p:ext uri="{BB962C8B-B14F-4D97-AF65-F5344CB8AC3E}">
        <p14:creationId xmlns:p14="http://schemas.microsoft.com/office/powerpoint/2010/main" val="739030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23d (1 poäng): </a:t>
            </a:r>
            <a:endParaRPr lang="sv-SE" dirty="0"/>
          </a:p>
          <a:p>
            <a:r>
              <a:rPr lang="sv-SE" dirty="0"/>
              <a:t>När presenterar man den kvantitativa variabeln med </a:t>
            </a:r>
            <a:r>
              <a:rPr lang="sv-SE" b="1" dirty="0"/>
              <a:t>medelvärde</a:t>
            </a:r>
            <a:r>
              <a:rPr lang="sv-SE" dirty="0"/>
              <a:t>/SD respektive </a:t>
            </a:r>
            <a:r>
              <a:rPr lang="sv-SE" b="1" dirty="0"/>
              <a:t>median</a:t>
            </a:r>
            <a:r>
              <a:rPr lang="sv-SE" dirty="0"/>
              <a:t>/IQR? </a:t>
            </a:r>
          </a:p>
          <a:p>
            <a:endParaRPr lang="sv-SE" dirty="0"/>
          </a:p>
        </p:txBody>
      </p:sp>
    </p:spTree>
    <p:extLst>
      <p:ext uri="{BB962C8B-B14F-4D97-AF65-F5344CB8AC3E}">
        <p14:creationId xmlns:p14="http://schemas.microsoft.com/office/powerpoint/2010/main" val="1609152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lstStyle/>
          <a:p>
            <a:r>
              <a:rPr lang="sv-SE" dirty="0"/>
              <a:t>Förslag på svar: </a:t>
            </a:r>
          </a:p>
          <a:p>
            <a:r>
              <a:rPr lang="sv-SE" dirty="0"/>
              <a:t>Om den kvantitativa variabeln är </a:t>
            </a:r>
            <a:r>
              <a:rPr lang="sv-SE" b="1" dirty="0"/>
              <a:t>normalfördelad</a:t>
            </a:r>
            <a:r>
              <a:rPr lang="sv-SE" dirty="0"/>
              <a:t> så presenterar man med medelvärde/SD </a:t>
            </a:r>
          </a:p>
          <a:p>
            <a:r>
              <a:rPr lang="sv-SE" dirty="0"/>
              <a:t>Om den </a:t>
            </a:r>
            <a:r>
              <a:rPr lang="sv-SE" b="1" dirty="0"/>
              <a:t>inte är normalfördelad </a:t>
            </a:r>
            <a:r>
              <a:rPr lang="sv-SE" dirty="0"/>
              <a:t>så presenterar man med median/IQR. </a:t>
            </a:r>
          </a:p>
          <a:p>
            <a:endParaRPr lang="sv-SE" dirty="0"/>
          </a:p>
        </p:txBody>
      </p:sp>
    </p:spTree>
    <p:extLst>
      <p:ext uri="{BB962C8B-B14F-4D97-AF65-F5344CB8AC3E}">
        <p14:creationId xmlns:p14="http://schemas.microsoft.com/office/powerpoint/2010/main" val="1763778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lnSpcReduction="10000"/>
          </a:bodyPr>
          <a:lstStyle/>
          <a:p>
            <a:r>
              <a:rPr lang="sv-SE" i="1" dirty="0"/>
              <a:t>Albin får höra att en arbetskamrat har haft likartade problem och dessutom behandlats för magsår. Detta oroar Albin som vid ett besök på vårdcentralen frågar om hans risk att få magsår. Distriktsläkaren berättar då om en bakterie som bidrar till risken att få magsår och att upptäckten av denna bakterie ledde till Nobelpriset år 2005. </a:t>
            </a:r>
            <a:endParaRPr lang="sv-SE" dirty="0"/>
          </a:p>
          <a:p>
            <a:r>
              <a:rPr lang="sv-SE" i="1" dirty="0"/>
              <a:t>Du har som distriktsläkare sökt evidensbaserad kunskap genom sedvanligt förfaringssätt. Du har fått fram ett antal artiklar och konstaterar att de skiljer sig åt vad gäller studieupplägg. Du börjar fundera över en del grundläggande begrepp. </a:t>
            </a:r>
            <a:endParaRPr lang="sv-SE" dirty="0"/>
          </a:p>
          <a:p>
            <a:r>
              <a:rPr lang="sv-SE" b="1" dirty="0"/>
              <a:t>Fråga 4 (2+1+2+2 poäng ): </a:t>
            </a:r>
            <a:endParaRPr lang="sv-SE" dirty="0"/>
          </a:p>
          <a:p>
            <a:r>
              <a:rPr lang="sv-SE" b="1" dirty="0"/>
              <a:t>Fråga 4a (2 poäng ): </a:t>
            </a:r>
            <a:r>
              <a:rPr lang="sv-SE" dirty="0"/>
              <a:t>Förklara begreppet ”population” i en vetenskaplig artikel om patienter. </a:t>
            </a:r>
          </a:p>
          <a:p>
            <a:endParaRPr lang="sv-SE" dirty="0"/>
          </a:p>
        </p:txBody>
      </p:sp>
    </p:spTree>
    <p:extLst>
      <p:ext uri="{BB962C8B-B14F-4D97-AF65-F5344CB8AC3E}">
        <p14:creationId xmlns:p14="http://schemas.microsoft.com/office/powerpoint/2010/main" val="1860995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pPr lvl="1"/>
            <a:r>
              <a:rPr lang="sv-SE" dirty="0"/>
              <a:t>Population är alla de individer som uppfyller ställda </a:t>
            </a:r>
            <a:r>
              <a:rPr lang="sv-SE" b="1" dirty="0" err="1"/>
              <a:t>inklusionskriterier</a:t>
            </a:r>
            <a:r>
              <a:rPr lang="sv-SE" dirty="0"/>
              <a:t> och eventuella </a:t>
            </a:r>
            <a:r>
              <a:rPr lang="sv-SE" b="1" dirty="0" err="1"/>
              <a:t>exklusionskriterier</a:t>
            </a:r>
            <a:r>
              <a:rPr lang="sv-SE" dirty="0"/>
              <a:t>. Vilka kriterier man väljer beror på vad man ska undersöka i studien. </a:t>
            </a:r>
          </a:p>
          <a:p>
            <a:endParaRPr lang="sv-SE" dirty="0"/>
          </a:p>
        </p:txBody>
      </p:sp>
    </p:spTree>
    <p:extLst>
      <p:ext uri="{BB962C8B-B14F-4D97-AF65-F5344CB8AC3E}">
        <p14:creationId xmlns:p14="http://schemas.microsoft.com/office/powerpoint/2010/main" val="1791835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4b (1 poäng ): </a:t>
            </a:r>
            <a:r>
              <a:rPr lang="sv-SE" dirty="0"/>
              <a:t>På vilket sätt väljer man urvalet individer som ska studeras från populationen? </a:t>
            </a:r>
          </a:p>
          <a:p>
            <a:endParaRPr lang="sv-SE" dirty="0"/>
          </a:p>
        </p:txBody>
      </p:sp>
    </p:spTree>
    <p:extLst>
      <p:ext uri="{BB962C8B-B14F-4D97-AF65-F5344CB8AC3E}">
        <p14:creationId xmlns:p14="http://schemas.microsoft.com/office/powerpoint/2010/main" val="12242348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Slumpmässigt</a:t>
            </a:r>
            <a:r>
              <a:rPr lang="sv-SE" dirty="0"/>
              <a:t>. (Proportionellt/Stratifierat/Representativt godkänns med poängavdrag. Dock fortfarande slumpmässigt.) </a:t>
            </a:r>
          </a:p>
          <a:p>
            <a:endParaRPr lang="sv-SE" dirty="0"/>
          </a:p>
        </p:txBody>
      </p:sp>
    </p:spTree>
    <p:extLst>
      <p:ext uri="{BB962C8B-B14F-4D97-AF65-F5344CB8AC3E}">
        <p14:creationId xmlns:p14="http://schemas.microsoft.com/office/powerpoint/2010/main" val="673814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4c (2 poäng ): </a:t>
            </a:r>
            <a:r>
              <a:rPr lang="sv-SE" dirty="0"/>
              <a:t>Ett problem som kan uppstå är att </a:t>
            </a:r>
            <a:r>
              <a:rPr lang="sv-SE" b="1" dirty="0"/>
              <a:t>urvalet inte blir representativt i förhållande till populationen</a:t>
            </a:r>
            <a:r>
              <a:rPr lang="sv-SE" dirty="0"/>
              <a:t>? Ge exempel på hur man kan kompensera för denna osäkerhet? </a:t>
            </a:r>
          </a:p>
          <a:p>
            <a:endParaRPr lang="sv-SE" dirty="0"/>
          </a:p>
        </p:txBody>
      </p:sp>
    </p:spTree>
    <p:extLst>
      <p:ext uri="{BB962C8B-B14F-4D97-AF65-F5344CB8AC3E}">
        <p14:creationId xmlns:p14="http://schemas.microsoft.com/office/powerpoint/2010/main" val="1121383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pPr marL="457200" lvl="1" indent="0">
              <a:buNone/>
            </a:pPr>
            <a:r>
              <a:rPr lang="sv-SE" dirty="0"/>
              <a:t>Man kan som åtgärd </a:t>
            </a:r>
            <a:r>
              <a:rPr lang="sv-SE" b="1" dirty="0"/>
              <a:t>dela in populationen utifrån den variabeln som det felar på och därefter dra nytt urval</a:t>
            </a:r>
            <a:r>
              <a:rPr lang="sv-SE" dirty="0"/>
              <a:t> från varje indelat område . (Större urval/Bortfallsanalys godkänns med poängavdrag) </a:t>
            </a:r>
          </a:p>
          <a:p>
            <a:endParaRPr lang="sv-SE" dirty="0"/>
          </a:p>
        </p:txBody>
      </p:sp>
    </p:spTree>
    <p:extLst>
      <p:ext uri="{BB962C8B-B14F-4D97-AF65-F5344CB8AC3E}">
        <p14:creationId xmlns:p14="http://schemas.microsoft.com/office/powerpoint/2010/main" val="7818640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4c (2 poäng ): </a:t>
            </a:r>
            <a:r>
              <a:rPr lang="sv-SE" dirty="0"/>
              <a:t>Du upptäcker att man i flera av artiklarna redovisar de kvantitativa variablerna ibland med median och ibland med medelvärde. Förklara när man använder median och när man använder medelvärdet. </a:t>
            </a:r>
          </a:p>
          <a:p>
            <a:endParaRPr lang="sv-SE" dirty="0"/>
          </a:p>
        </p:txBody>
      </p:sp>
    </p:spTree>
    <p:extLst>
      <p:ext uri="{BB962C8B-B14F-4D97-AF65-F5344CB8AC3E}">
        <p14:creationId xmlns:p14="http://schemas.microsoft.com/office/powerpoint/2010/main" val="3370053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a:xfrm>
            <a:off x="838200" y="1825625"/>
            <a:ext cx="10515600" cy="4351338"/>
          </a:xfrm>
        </p:spPr>
        <p:txBody>
          <a:bodyPr/>
          <a:lstStyle/>
          <a:p>
            <a:r>
              <a:rPr lang="sv-SE" dirty="0"/>
              <a:t>Förslag på svar: </a:t>
            </a:r>
          </a:p>
          <a:p>
            <a:pPr marL="457200" lvl="1" indent="0">
              <a:buNone/>
            </a:pPr>
            <a:r>
              <a:rPr lang="sv-SE" dirty="0"/>
              <a:t>Om den kvantitativa variabeln är normalfördelad så använder man </a:t>
            </a:r>
            <a:r>
              <a:rPr lang="sv-SE" b="1" dirty="0"/>
              <a:t>medelvärde (SD)</a:t>
            </a:r>
            <a:r>
              <a:rPr lang="sv-SE" dirty="0"/>
              <a:t>. </a:t>
            </a:r>
          </a:p>
          <a:p>
            <a:pPr marL="457200" lvl="1" indent="0">
              <a:buNone/>
            </a:pPr>
            <a:r>
              <a:rPr lang="sv-SE" dirty="0"/>
              <a:t>Om den kvantitativa variabeln inte är normalfördelad så använder man </a:t>
            </a:r>
            <a:r>
              <a:rPr lang="sv-SE" b="1" dirty="0"/>
              <a:t>median (IQR) </a:t>
            </a:r>
          </a:p>
          <a:p>
            <a:r>
              <a:rPr lang="sv-SE" dirty="0"/>
              <a:t>Ungefär 95 % av alla observationsvärden finns inom ett avstånd av två standardavvikelser från medelvärdet (och 68% inom en)</a:t>
            </a:r>
          </a:p>
          <a:p>
            <a:endParaRPr lang="sv-SE" i="1" dirty="0"/>
          </a:p>
        </p:txBody>
      </p:sp>
      <p:pic>
        <p:nvPicPr>
          <p:cNvPr id="1028" name="Picture 4" descr="Normalfo Ìrdelning 04">
            <a:extLst>
              <a:ext uri="{FF2B5EF4-FFF2-40B4-BE49-F238E27FC236}">
                <a16:creationId xmlns:a16="http://schemas.microsoft.com/office/drawing/2014/main" id="{11DEB205-E8D6-48B1-AE24-AD6D99752D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2914" y="4588715"/>
            <a:ext cx="2859099" cy="190416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rmalfo Ìrdelning 03">
            <a:extLst>
              <a:ext uri="{FF2B5EF4-FFF2-40B4-BE49-F238E27FC236}">
                <a16:creationId xmlns:a16="http://schemas.microsoft.com/office/drawing/2014/main" id="{4DBBDF3B-32B9-4CE8-A0E7-1AAF09ED26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6727" y="4588715"/>
            <a:ext cx="2859099" cy="1904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3767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pPr marL="457200" lvl="1" indent="0">
              <a:buNone/>
            </a:pPr>
            <a:r>
              <a:rPr lang="sv-SE" sz="2800" dirty="0"/>
              <a:t>Öppenvård definieras som sjukvård som sker på någon form av mottagning, där patienten </a:t>
            </a:r>
            <a:r>
              <a:rPr lang="sv-SE" sz="2800" b="1" dirty="0"/>
              <a:t>inte är inlagd på sjukhus</a:t>
            </a:r>
            <a:r>
              <a:rPr lang="sv-SE" sz="2800" dirty="0"/>
              <a:t>, och som kan finnas både på sjukhus och på vårdcentral. Slutenvård avser sjukvård som ges </a:t>
            </a:r>
            <a:r>
              <a:rPr lang="sv-SE" sz="2800" b="1" dirty="0"/>
              <a:t>när patienten är inlagd på en sjukvårdsavdelning</a:t>
            </a:r>
            <a:r>
              <a:rPr lang="sv-SE" sz="2800" dirty="0"/>
              <a:t>. </a:t>
            </a:r>
          </a:p>
          <a:p>
            <a:endParaRPr lang="sv-SE" dirty="0"/>
          </a:p>
        </p:txBody>
      </p:sp>
    </p:spTree>
    <p:extLst>
      <p:ext uri="{BB962C8B-B14F-4D97-AF65-F5344CB8AC3E}">
        <p14:creationId xmlns:p14="http://schemas.microsoft.com/office/powerpoint/2010/main" val="19887081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46F95F-B0CF-4585-9846-0113AFB22FF5}"/>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38BEA82F-9441-4698-B527-678C7E01622B}"/>
              </a:ext>
            </a:extLst>
          </p:cNvPr>
          <p:cNvSpPr>
            <a:spLocks noGrp="1"/>
          </p:cNvSpPr>
          <p:nvPr>
            <p:ph idx="1"/>
          </p:nvPr>
        </p:nvSpPr>
        <p:spPr/>
        <p:txBody>
          <a:bodyPr/>
          <a:lstStyle/>
          <a:p>
            <a:r>
              <a:rPr lang="sv-SE" i="1" dirty="0"/>
              <a:t>Everts barnbarn Stina oroar sig för Everts hälsa. Tillslut lyckas hon övertala honom att besöka läkaren på vårdcentralen i Kisa. </a:t>
            </a:r>
            <a:endParaRPr lang="sv-SE" dirty="0"/>
          </a:p>
          <a:p>
            <a:r>
              <a:rPr lang="sv-SE" b="1" dirty="0"/>
              <a:t>Fråga 6 (1 poäng): </a:t>
            </a:r>
            <a:r>
              <a:rPr lang="sv-SE" dirty="0"/>
              <a:t>Vilken specialitet har vanligtvis läkare som arbetar på vårdcentral? </a:t>
            </a:r>
          </a:p>
        </p:txBody>
      </p:sp>
    </p:spTree>
    <p:extLst>
      <p:ext uri="{BB962C8B-B14F-4D97-AF65-F5344CB8AC3E}">
        <p14:creationId xmlns:p14="http://schemas.microsoft.com/office/powerpoint/2010/main" val="26367507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722BBF-8C8F-4F57-B7E9-90F90C98F131}"/>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293AF7EA-EBAA-4CA0-9D3D-7BFDCB85B4B3}"/>
              </a:ext>
            </a:extLst>
          </p:cNvPr>
          <p:cNvSpPr>
            <a:spLocks noGrp="1"/>
          </p:cNvSpPr>
          <p:nvPr>
            <p:ph idx="1"/>
          </p:nvPr>
        </p:nvSpPr>
        <p:spPr/>
        <p:txBody>
          <a:bodyPr/>
          <a:lstStyle/>
          <a:p>
            <a:pPr marL="0" indent="0">
              <a:buNone/>
            </a:pPr>
            <a:r>
              <a:rPr lang="sv-SE" b="1" dirty="0"/>
              <a:t>Svarsförslag: </a:t>
            </a:r>
            <a:endParaRPr lang="sv-SE" dirty="0"/>
          </a:p>
          <a:p>
            <a:pPr marL="0" indent="0">
              <a:buNone/>
            </a:pPr>
            <a:r>
              <a:rPr lang="sv-SE" dirty="0"/>
              <a:t>Allmänmedicin (Allmänläkare gav också rätt)</a:t>
            </a:r>
          </a:p>
        </p:txBody>
      </p:sp>
    </p:spTree>
    <p:extLst>
      <p:ext uri="{BB962C8B-B14F-4D97-AF65-F5344CB8AC3E}">
        <p14:creationId xmlns:p14="http://schemas.microsoft.com/office/powerpoint/2010/main" val="28674542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lnSpcReduction="20000"/>
          </a:bodyPr>
          <a:lstStyle/>
          <a:p>
            <a:r>
              <a:rPr lang="sv-SE" i="1" dirty="0"/>
              <a:t>Albin och Sara har sedan snart två år försökt skaffa barn utan framgång. De har nu sökt en gynekolog och utredningen har visat att Albins spermieproduktion verkar nedsatt. Han har klart nedsatt rörliga spermier i spermaproverna. </a:t>
            </a:r>
            <a:endParaRPr lang="sv-SE" dirty="0"/>
          </a:p>
          <a:p>
            <a:r>
              <a:rPr lang="sv-SE" i="1" dirty="0"/>
              <a:t>Vid ett besök hos gynekologen deltar även läkarstudent Agnes. Det visar sig att Sara känner igen Agnes rent privat, då hon är sambo med Saras kollega . Sara blir lite orolig för att det ska komma ut på jobbet att hon och Albin har svårigheter att bli gravida. </a:t>
            </a:r>
            <a:endParaRPr lang="sv-SE" dirty="0"/>
          </a:p>
          <a:p>
            <a:r>
              <a:rPr lang="sv-SE" b="1" dirty="0"/>
              <a:t>Fråga 17 (2 + 3 poäng): </a:t>
            </a:r>
            <a:endParaRPr lang="sv-SE" dirty="0"/>
          </a:p>
          <a:p>
            <a:r>
              <a:rPr lang="sv-SE" b="1" dirty="0"/>
              <a:t>Fråga 17 a (2 poäng): </a:t>
            </a:r>
            <a:r>
              <a:rPr lang="sv-SE" dirty="0"/>
              <a:t>Sätt dig in i läkarstudenten Agnes situation: Du känner igen din patient och dennes närstående från ditt privatliv, och de verkar lite obekväma inför att möta dig i denna situation. Hur hanterar du detta? </a:t>
            </a:r>
          </a:p>
          <a:p>
            <a:endParaRPr lang="sv-SE" dirty="0"/>
          </a:p>
        </p:txBody>
      </p:sp>
    </p:spTree>
    <p:extLst>
      <p:ext uri="{BB962C8B-B14F-4D97-AF65-F5344CB8AC3E}">
        <p14:creationId xmlns:p14="http://schemas.microsoft.com/office/powerpoint/2010/main" val="14943462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dirty="0"/>
              <a:t>Du hälsar vänligt på patienten och närstående, och nämner ev. öppet att ni träffats privat och känner varandra. Du kan </a:t>
            </a:r>
            <a:r>
              <a:rPr lang="sv-SE" dirty="0" err="1"/>
              <a:t>ev</a:t>
            </a:r>
            <a:r>
              <a:rPr lang="sv-SE" dirty="0"/>
              <a:t> fråga hur detta upplevs av dem. </a:t>
            </a:r>
            <a:r>
              <a:rPr lang="sv-SE" b="1" dirty="0"/>
              <a:t>Du erbjuder dig att inte delta under läkarbesöket</a:t>
            </a:r>
            <a:r>
              <a:rPr lang="sv-SE" dirty="0"/>
              <a:t>, utan gå ut ur rummet och vänta. Du förklarar också kort att du som student har </a:t>
            </a:r>
            <a:r>
              <a:rPr lang="sv-SE" b="1" dirty="0"/>
              <a:t>samma tystnadsplikt som all sjukvårdspersonal</a:t>
            </a:r>
            <a:r>
              <a:rPr lang="sv-SE" dirty="0"/>
              <a:t>, och att du absolut inte får lämna ut information om patienter till någon som inte har med deras vård att göra. </a:t>
            </a:r>
          </a:p>
          <a:p>
            <a:endParaRPr lang="sv-SE" dirty="0"/>
          </a:p>
        </p:txBody>
      </p:sp>
    </p:spTree>
    <p:extLst>
      <p:ext uri="{BB962C8B-B14F-4D97-AF65-F5344CB8AC3E}">
        <p14:creationId xmlns:p14="http://schemas.microsoft.com/office/powerpoint/2010/main" val="6557687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17 b (3 poäng ): </a:t>
            </a:r>
            <a:r>
              <a:rPr lang="sv-SE" dirty="0"/>
              <a:t>Redogör för sekretessregler som Agnes och övrig hälso- och sjukvårdspersonal måste förhålla sig till. </a:t>
            </a:r>
          </a:p>
          <a:p>
            <a:endParaRPr lang="sv-SE" dirty="0"/>
          </a:p>
        </p:txBody>
      </p:sp>
    </p:spTree>
    <p:extLst>
      <p:ext uri="{BB962C8B-B14F-4D97-AF65-F5344CB8AC3E}">
        <p14:creationId xmlns:p14="http://schemas.microsoft.com/office/powerpoint/2010/main" val="6187502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a:bodyPr>
          <a:lstStyle/>
          <a:p>
            <a:r>
              <a:rPr lang="sv-SE" dirty="0"/>
              <a:t>Förslag på svar: </a:t>
            </a:r>
          </a:p>
          <a:p>
            <a:pPr lvl="1"/>
            <a:r>
              <a:rPr lang="sv-SE" dirty="0"/>
              <a:t>All personal inom Hälso- och sjukvården, såväl offentlig som privat, har tystnadsplikt och sekretess enligt ex. </a:t>
            </a:r>
            <a:r>
              <a:rPr lang="sv-SE" b="1" dirty="0"/>
              <a:t>Offentlighets - och sekretesslagen och Patientsäkerhetslagen</a:t>
            </a:r>
            <a:r>
              <a:rPr lang="sv-SE" dirty="0"/>
              <a:t>. Att bryta mot tystnadsplikten innebär ett </a:t>
            </a:r>
            <a:r>
              <a:rPr lang="sv-SE" b="1" dirty="0"/>
              <a:t>lagbrott</a:t>
            </a:r>
            <a:r>
              <a:rPr lang="sv-SE" dirty="0"/>
              <a:t>. Tystnadsplikten gäller alla uppgifter (både skriftliga och muntliga) som rör personliga förhållanden som ex. sjukdom, behandling och privatliv. Personal inom hälso- och sjukvården har bara rätt </a:t>
            </a:r>
            <a:r>
              <a:rPr lang="sv-SE" b="1" dirty="0"/>
              <a:t>att ta del av information kring patienter som de har en vårdrelation till</a:t>
            </a:r>
            <a:r>
              <a:rPr lang="sv-SE" dirty="0"/>
              <a:t>, dvs. som de behöver för att utföra sitt uppdrag. Uppgifter får bara lämnas ut om patienten ger sitt medgivande till detta, och personal får bara dela uppgifter/diskutera med annan sjukvårdspersonal om det behövs för patientens vård. </a:t>
            </a:r>
          </a:p>
          <a:p>
            <a:endParaRPr lang="sv-SE" dirty="0"/>
          </a:p>
        </p:txBody>
      </p:sp>
    </p:spTree>
    <p:extLst>
      <p:ext uri="{BB962C8B-B14F-4D97-AF65-F5344CB8AC3E}">
        <p14:creationId xmlns:p14="http://schemas.microsoft.com/office/powerpoint/2010/main" val="1219044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Albin och Sara möter flera läkare med olika titlar under utredningen. Deras ordinarie gynekolog har en skylt som det står specialistläkare på. </a:t>
            </a:r>
            <a:endParaRPr lang="sv-SE" dirty="0"/>
          </a:p>
          <a:p>
            <a:r>
              <a:rPr lang="sv-SE" b="1" dirty="0"/>
              <a:t>Fråga 23 (3 poäng ) : </a:t>
            </a:r>
            <a:r>
              <a:rPr lang="sv-SE" dirty="0"/>
              <a:t>Förklara för Albin och Sara vad som krävs för att få titeln legitimerad läkare respektive specialistläkare. Om du använder förkortningar i ditt svar ska dessa förklaras . </a:t>
            </a:r>
          </a:p>
          <a:p>
            <a:endParaRPr lang="sv-SE" dirty="0"/>
          </a:p>
        </p:txBody>
      </p:sp>
    </p:spTree>
    <p:extLst>
      <p:ext uri="{BB962C8B-B14F-4D97-AF65-F5344CB8AC3E}">
        <p14:creationId xmlns:p14="http://schemas.microsoft.com/office/powerpoint/2010/main" val="343878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lnSpcReduction="10000"/>
          </a:bodyPr>
          <a:lstStyle/>
          <a:p>
            <a:r>
              <a:rPr lang="sv-SE" i="1" dirty="0"/>
              <a:t>Förslag på svar: </a:t>
            </a:r>
            <a:endParaRPr lang="sv-SE" dirty="0"/>
          </a:p>
          <a:p>
            <a:r>
              <a:rPr lang="sv-SE" b="1" dirty="0"/>
              <a:t>Legitimerad läkare </a:t>
            </a:r>
            <a:r>
              <a:rPr lang="sv-SE" dirty="0"/>
              <a:t>innebär att en examinerad läkare (som erhållit läkarexamen efter läkarprogrammet) genomfört godkänd Allmäntjänstgöring (förkortas AT , vilket innebär en tjänst med lön under 18 - 24 mån) inklusive godkänt </a:t>
            </a:r>
            <a:r>
              <a:rPr lang="sv-SE" b="1" dirty="0"/>
              <a:t>AT - prov </a:t>
            </a:r>
            <a:r>
              <a:rPr lang="sv-SE" dirty="0"/>
              <a:t>och därefter godkänts som legitimerad läkare av Socialstyrelsen </a:t>
            </a:r>
            <a:r>
              <a:rPr lang="sv-SE" i="1" dirty="0"/>
              <a:t>. </a:t>
            </a:r>
            <a:endParaRPr lang="sv-SE" dirty="0"/>
          </a:p>
          <a:p>
            <a:r>
              <a:rPr lang="sv-SE" dirty="0"/>
              <a:t>En specialistläkare har av Socialstyrelsen godkänts som specialist inom ett visst medicinskt specialistområde. För att kunna godkännas som specialist måste en legitimerad läkare genomgå en specialistutbildningstjänst (förkortas </a:t>
            </a:r>
            <a:r>
              <a:rPr lang="sv-SE" b="1" dirty="0"/>
              <a:t>ST</a:t>
            </a:r>
            <a:r>
              <a:rPr lang="sv-SE" dirty="0"/>
              <a:t>, vilket innebär en tjänst med lön under minst fem års heltidsarbete) inklusive utbildningar och vetenskapligt arbete, som leder fram till att läkaren uppfyller de mål som satts upp för specialiteten. </a:t>
            </a:r>
          </a:p>
          <a:p>
            <a:endParaRPr lang="sv-SE" dirty="0"/>
          </a:p>
        </p:txBody>
      </p:sp>
    </p:spTree>
    <p:extLst>
      <p:ext uri="{BB962C8B-B14F-4D97-AF65-F5344CB8AC3E}">
        <p14:creationId xmlns:p14="http://schemas.microsoft.com/office/powerpoint/2010/main" val="6922622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Om du som läkarstudent idag mötte Robert </a:t>
            </a:r>
            <a:r>
              <a:rPr lang="sv-SE" i="1" dirty="0" err="1"/>
              <a:t>Wadlow</a:t>
            </a:r>
            <a:r>
              <a:rPr lang="sv-SE" i="1" dirty="0"/>
              <a:t> på sjukhusets endokrinmottagning hade du säkert upplevt honom som medicinskt intressant. </a:t>
            </a:r>
            <a:endParaRPr lang="sv-SE" dirty="0"/>
          </a:p>
          <a:p>
            <a:r>
              <a:rPr lang="sv-SE" b="1" dirty="0"/>
              <a:t>Fråga 26 (3 poäng ) : </a:t>
            </a:r>
            <a:r>
              <a:rPr lang="sv-SE" dirty="0"/>
              <a:t>Redogör för </a:t>
            </a:r>
            <a:r>
              <a:rPr lang="sv-SE" b="1" dirty="0"/>
              <a:t>sekretessregler</a:t>
            </a:r>
            <a:r>
              <a:rPr lang="sv-SE" dirty="0"/>
              <a:t> som läkarstudenter och övrig hälso- och sjukvårdspersonal måste förhålla sig till. </a:t>
            </a:r>
          </a:p>
          <a:p>
            <a:endParaRPr lang="sv-SE" dirty="0"/>
          </a:p>
        </p:txBody>
      </p:sp>
    </p:spTree>
    <p:extLst>
      <p:ext uri="{BB962C8B-B14F-4D97-AF65-F5344CB8AC3E}">
        <p14:creationId xmlns:p14="http://schemas.microsoft.com/office/powerpoint/2010/main" val="19322997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lnSpcReduction="10000"/>
          </a:bodyPr>
          <a:lstStyle/>
          <a:p>
            <a:r>
              <a:rPr lang="sv-SE" dirty="0"/>
              <a:t>All personal och även studenter inom </a:t>
            </a:r>
            <a:r>
              <a:rPr lang="sv-SE" dirty="0" err="1"/>
              <a:t>Hälso</a:t>
            </a:r>
            <a:r>
              <a:rPr lang="sv-SE" dirty="0"/>
              <a:t> - och sjukvården, såväl offentlig som privat, har </a:t>
            </a:r>
            <a:r>
              <a:rPr lang="sv-SE" b="1" dirty="0"/>
              <a:t>tystnadsplikt</a:t>
            </a:r>
            <a:r>
              <a:rPr lang="sv-SE" dirty="0"/>
              <a:t> och sekretess enligt ex. </a:t>
            </a:r>
            <a:r>
              <a:rPr lang="sv-SE" b="1" dirty="0"/>
              <a:t>Offentlighets- och sekretesslagen och Patientsäkerhetslagen</a:t>
            </a:r>
            <a:r>
              <a:rPr lang="sv-SE" dirty="0"/>
              <a:t>. Att bryta mot tystnadsplikten innebär ett lagbrott. Tystnadsplikten gäller alla uppgifter (både skriftliga och muntliga) som rör patienters personliga förhållanden som ex. sjukdom, behandling och privatliv. Personal (och studenter) inom hälso- och sjukvården har bara rätt att ta del av information kring patienter som de har en vårdrelation till, dvs. </a:t>
            </a:r>
            <a:r>
              <a:rPr lang="sv-SE" b="1" dirty="0"/>
              <a:t>information som de behöver för att utföra sitt uppdrag</a:t>
            </a:r>
            <a:r>
              <a:rPr lang="sv-SE" dirty="0"/>
              <a:t>. Uppgifter får bara lämnas ut om patienten ger sitt medgivande till detta, och personal (och studenter) </a:t>
            </a:r>
            <a:r>
              <a:rPr lang="sv-SE" b="1" dirty="0"/>
              <a:t>får bara dela uppgifter/diskutera med annan sjukvårdspersonal om det behövs för patientens vård</a:t>
            </a:r>
            <a:r>
              <a:rPr lang="sv-SE" dirty="0"/>
              <a:t>. </a:t>
            </a:r>
          </a:p>
          <a:p>
            <a:endParaRPr lang="sv-SE" dirty="0"/>
          </a:p>
        </p:txBody>
      </p:sp>
    </p:spTree>
    <p:extLst>
      <p:ext uri="{BB962C8B-B14F-4D97-AF65-F5344CB8AC3E}">
        <p14:creationId xmlns:p14="http://schemas.microsoft.com/office/powerpoint/2010/main" val="789698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 (1 poäng): </a:t>
            </a:r>
            <a:endParaRPr lang="sv-SE" dirty="0"/>
          </a:p>
          <a:p>
            <a:r>
              <a:rPr lang="sv-SE" dirty="0"/>
              <a:t>Nu söker Mia </a:t>
            </a:r>
            <a:r>
              <a:rPr lang="sv-SE" dirty="0" err="1"/>
              <a:t>pga</a:t>
            </a:r>
            <a:r>
              <a:rPr lang="sv-SE" dirty="0"/>
              <a:t> oregelbundna menstruationer, men vilken sjukdomsgrupp utgör annars den allra vanligaste orsaken till </a:t>
            </a:r>
            <a:r>
              <a:rPr lang="sv-SE" b="1" dirty="0"/>
              <a:t>öppenvård</a:t>
            </a:r>
            <a:r>
              <a:rPr lang="sv-SE" dirty="0"/>
              <a:t>? </a:t>
            </a:r>
          </a:p>
          <a:p>
            <a:endParaRPr lang="sv-SE" dirty="0"/>
          </a:p>
        </p:txBody>
      </p:sp>
    </p:spTree>
    <p:extLst>
      <p:ext uri="{BB962C8B-B14F-4D97-AF65-F5344CB8AC3E}">
        <p14:creationId xmlns:p14="http://schemas.microsoft.com/office/powerpoint/2010/main" val="7819917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4" name="Platshållare för innehåll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6921" y="365125"/>
            <a:ext cx="11304532" cy="5876365"/>
          </a:xfrm>
        </p:spPr>
      </p:pic>
    </p:spTree>
    <p:extLst>
      <p:ext uri="{BB962C8B-B14F-4D97-AF65-F5344CB8AC3E}">
        <p14:creationId xmlns:p14="http://schemas.microsoft.com/office/powerpoint/2010/main" val="10098854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err="1"/>
              <a:t>MeSH</a:t>
            </a:r>
            <a:r>
              <a:rPr lang="sv-SE" dirty="0"/>
              <a:t> - termer står för </a:t>
            </a:r>
            <a:r>
              <a:rPr lang="sv-SE" b="1" dirty="0"/>
              <a:t>Medical </a:t>
            </a:r>
            <a:r>
              <a:rPr lang="sv-SE" b="1" dirty="0" err="1"/>
              <a:t>Subject</a:t>
            </a:r>
            <a:r>
              <a:rPr lang="sv-SE" b="1" dirty="0"/>
              <a:t> </a:t>
            </a:r>
            <a:r>
              <a:rPr lang="sv-SE" b="1" dirty="0" err="1"/>
              <a:t>Headings</a:t>
            </a:r>
            <a:r>
              <a:rPr lang="sv-SE" dirty="0"/>
              <a:t>. </a:t>
            </a:r>
          </a:p>
          <a:p>
            <a:r>
              <a:rPr lang="sv-SE" dirty="0"/>
              <a:t>Det är medicinska ämnesord som används bland annat i </a:t>
            </a:r>
            <a:r>
              <a:rPr lang="sv-SE" dirty="0" err="1"/>
              <a:t>PubMed</a:t>
            </a:r>
            <a:r>
              <a:rPr lang="sv-SE" dirty="0"/>
              <a:t> för att beskriva innehållet i artiklar, dvs </a:t>
            </a:r>
            <a:r>
              <a:rPr lang="sv-SE" b="1" dirty="0"/>
              <a:t>vad artiklarna handlar om</a:t>
            </a:r>
            <a:r>
              <a:rPr lang="sv-SE" dirty="0"/>
              <a:t>. </a:t>
            </a:r>
          </a:p>
        </p:txBody>
      </p:sp>
    </p:spTree>
    <p:extLst>
      <p:ext uri="{BB962C8B-B14F-4D97-AF65-F5344CB8AC3E}">
        <p14:creationId xmlns:p14="http://schemas.microsoft.com/office/powerpoint/2010/main" val="17916269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32 b (1 poäng ) : </a:t>
            </a:r>
            <a:r>
              <a:rPr lang="sv-SE" dirty="0"/>
              <a:t>Förklara varför det blev färre träffar i sökning 2 när vi sökte orden specifikt som </a:t>
            </a:r>
            <a:r>
              <a:rPr lang="sv-SE" dirty="0" err="1"/>
              <a:t>MeSH</a:t>
            </a:r>
            <a:r>
              <a:rPr lang="sv-SE" dirty="0"/>
              <a:t> - termer. </a:t>
            </a:r>
          </a:p>
          <a:p>
            <a:endParaRPr lang="sv-SE" dirty="0"/>
          </a:p>
        </p:txBody>
      </p:sp>
    </p:spTree>
    <p:extLst>
      <p:ext uri="{BB962C8B-B14F-4D97-AF65-F5344CB8AC3E}">
        <p14:creationId xmlns:p14="http://schemas.microsoft.com/office/powerpoint/2010/main" val="4969821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I sökning 1 söker vi orden </a:t>
            </a:r>
            <a:r>
              <a:rPr lang="sv-SE" b="1" dirty="0"/>
              <a:t>överallt</a:t>
            </a:r>
            <a:r>
              <a:rPr lang="sv-SE" dirty="0"/>
              <a:t> i alla fält, dvs titel, abstrakt, ämnesord med mera. I sökning två söker vi samma ord men </a:t>
            </a:r>
            <a:r>
              <a:rPr lang="sv-SE" b="1" dirty="0"/>
              <a:t>enbart i ämnesordsfältet </a:t>
            </a:r>
            <a:r>
              <a:rPr lang="sv-SE" b="1" dirty="0" err="1"/>
              <a:t>MeSH</a:t>
            </a:r>
            <a:r>
              <a:rPr lang="sv-SE" dirty="0"/>
              <a:t>, dvs urvalet möjliga artiklar blir färre när orden inte söks även i andra fält som t.ex. titel och abstrakt. </a:t>
            </a:r>
          </a:p>
          <a:p>
            <a:endParaRPr lang="sv-SE" dirty="0"/>
          </a:p>
        </p:txBody>
      </p:sp>
    </p:spTree>
    <p:extLst>
      <p:ext uri="{BB962C8B-B14F-4D97-AF65-F5344CB8AC3E}">
        <p14:creationId xmlns:p14="http://schemas.microsoft.com/office/powerpoint/2010/main" val="20067071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891367-4A08-4B29-9A2A-E85EDEBEC7E0}"/>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E1D969FC-16B9-4191-BD77-121D69CB5B16}"/>
              </a:ext>
            </a:extLst>
          </p:cNvPr>
          <p:cNvSpPr>
            <a:spLocks noGrp="1"/>
          </p:cNvSpPr>
          <p:nvPr>
            <p:ph idx="1"/>
          </p:nvPr>
        </p:nvSpPr>
        <p:spPr/>
        <p:txBody>
          <a:bodyPr>
            <a:normAutofit fontScale="92500" lnSpcReduction="10000"/>
          </a:bodyPr>
          <a:lstStyle/>
          <a:p>
            <a:pPr marL="0" indent="0">
              <a:buNone/>
            </a:pPr>
            <a:r>
              <a:rPr lang="sv-SE" i="1" dirty="0"/>
              <a:t>Du har tidigare, av en slump, träffat Evert på VC i samband med kommunikationsträningen på läkarutbildningen. Du har ett svagt minne av studierna på K1 om att B12 var viktigt i flera olika processer och kan inte låta bli att repetera lite om B12-brist. </a:t>
            </a:r>
            <a:endParaRPr lang="sv-SE" dirty="0"/>
          </a:p>
          <a:p>
            <a:pPr marL="0" indent="0">
              <a:buNone/>
            </a:pPr>
            <a:r>
              <a:rPr lang="sv-SE" b="1" dirty="0"/>
              <a:t>Fråga 12 (1 poäng): </a:t>
            </a:r>
            <a:endParaRPr lang="sv-SE" dirty="0"/>
          </a:p>
          <a:p>
            <a:pPr marL="0" indent="0">
              <a:buNone/>
            </a:pPr>
            <a:r>
              <a:rPr lang="sv-SE" dirty="0"/>
              <a:t>Du söker efter vetenskapliga artiklar om B12-brist i </a:t>
            </a:r>
            <a:r>
              <a:rPr lang="sv-SE" dirty="0" err="1"/>
              <a:t>PubMed</a:t>
            </a:r>
            <a:r>
              <a:rPr lang="sv-SE" dirty="0"/>
              <a:t>. Vilken sökstrategi ger dig minst antal träffar? </a:t>
            </a:r>
          </a:p>
          <a:p>
            <a:pPr marL="0" indent="0">
              <a:buNone/>
            </a:pPr>
            <a:r>
              <a:rPr lang="en-US" dirty="0"/>
              <a:t>A) Vitamin B12 deficiency AND diet </a:t>
            </a:r>
          </a:p>
          <a:p>
            <a:pPr marL="0" indent="0">
              <a:buNone/>
            </a:pPr>
            <a:r>
              <a:rPr lang="en-US" dirty="0"/>
              <a:t>B) Vitamin B12 deficiency AND diet AND aged </a:t>
            </a:r>
          </a:p>
          <a:p>
            <a:pPr marL="0" indent="0">
              <a:buNone/>
            </a:pPr>
            <a:r>
              <a:rPr lang="en-US" dirty="0"/>
              <a:t>C) Vitamin B12 deficiency OR diet OR aged </a:t>
            </a:r>
          </a:p>
          <a:p>
            <a:pPr marL="0" indent="0">
              <a:buNone/>
            </a:pPr>
            <a:r>
              <a:rPr lang="sv-SE" dirty="0"/>
              <a:t>D) Vitamin B12 </a:t>
            </a:r>
            <a:r>
              <a:rPr lang="sv-SE" dirty="0" err="1"/>
              <a:t>deficiency</a:t>
            </a:r>
            <a:r>
              <a:rPr lang="sv-SE" dirty="0"/>
              <a:t> </a:t>
            </a:r>
          </a:p>
        </p:txBody>
      </p:sp>
    </p:spTree>
    <p:extLst>
      <p:ext uri="{BB962C8B-B14F-4D97-AF65-F5344CB8AC3E}">
        <p14:creationId xmlns:p14="http://schemas.microsoft.com/office/powerpoint/2010/main" val="41318628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2C18DB-0F03-4BA0-BA13-29CC7C55871C}"/>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F2DCB308-EF4A-48E2-A14F-9242C6645F89}"/>
              </a:ext>
            </a:extLst>
          </p:cNvPr>
          <p:cNvSpPr>
            <a:spLocks noGrp="1"/>
          </p:cNvSpPr>
          <p:nvPr>
            <p:ph idx="1"/>
          </p:nvPr>
        </p:nvSpPr>
        <p:spPr/>
        <p:txBody>
          <a:bodyPr/>
          <a:lstStyle/>
          <a:p>
            <a:r>
              <a:rPr lang="sv-SE" b="1" i="1" dirty="0"/>
              <a:t>Svar</a:t>
            </a:r>
            <a:r>
              <a:rPr lang="sv-SE" i="1" dirty="0"/>
              <a:t>: B </a:t>
            </a:r>
            <a:endParaRPr lang="sv-SE" dirty="0"/>
          </a:p>
        </p:txBody>
      </p:sp>
    </p:spTree>
    <p:extLst>
      <p:ext uri="{BB962C8B-B14F-4D97-AF65-F5344CB8AC3E}">
        <p14:creationId xmlns:p14="http://schemas.microsoft.com/office/powerpoint/2010/main" val="24578419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A1749C-B47D-479A-84A5-FB3574DB545D}"/>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6BE3CF74-C2F3-466E-99B8-C2BB9651D03B}"/>
              </a:ext>
            </a:extLst>
          </p:cNvPr>
          <p:cNvSpPr>
            <a:spLocks noGrp="1"/>
          </p:cNvSpPr>
          <p:nvPr>
            <p:ph idx="1"/>
          </p:nvPr>
        </p:nvSpPr>
        <p:spPr/>
        <p:txBody>
          <a:bodyPr/>
          <a:lstStyle/>
          <a:p>
            <a:pPr marL="0" indent="0">
              <a:buNone/>
            </a:pPr>
            <a:r>
              <a:rPr lang="sv-SE" b="1" dirty="0"/>
              <a:t>Fråga 36 (1 poäng): </a:t>
            </a:r>
            <a:endParaRPr lang="sv-SE" dirty="0"/>
          </a:p>
          <a:p>
            <a:pPr marL="0" indent="0">
              <a:buNone/>
            </a:pPr>
            <a:r>
              <a:rPr lang="sv-SE" dirty="0"/>
              <a:t>Stina besöker läkare på mödrahälsovården med anledning av sin graviditet. Vilken specialitet har läkaren hon träffar? </a:t>
            </a:r>
          </a:p>
        </p:txBody>
      </p:sp>
    </p:spTree>
    <p:extLst>
      <p:ext uri="{BB962C8B-B14F-4D97-AF65-F5344CB8AC3E}">
        <p14:creationId xmlns:p14="http://schemas.microsoft.com/office/powerpoint/2010/main" val="8743917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9C004B-2029-4F34-BF25-73EF8A47578D}"/>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6CF3F70A-C591-4755-A268-3F185E771F40}"/>
              </a:ext>
            </a:extLst>
          </p:cNvPr>
          <p:cNvSpPr>
            <a:spLocks noGrp="1"/>
          </p:cNvSpPr>
          <p:nvPr>
            <p:ph idx="1"/>
          </p:nvPr>
        </p:nvSpPr>
        <p:spPr/>
        <p:txBody>
          <a:bodyPr/>
          <a:lstStyle/>
          <a:p>
            <a:pPr marL="0" indent="0">
              <a:buNone/>
            </a:pPr>
            <a:r>
              <a:rPr lang="sv-SE" b="1" dirty="0"/>
              <a:t>Svarsförslag: </a:t>
            </a:r>
            <a:endParaRPr lang="sv-SE" dirty="0"/>
          </a:p>
          <a:p>
            <a:pPr marL="0" indent="0">
              <a:buNone/>
            </a:pPr>
            <a:r>
              <a:rPr lang="sv-SE" dirty="0"/>
              <a:t>Gynekologi (obstetriker gav också rätt)</a:t>
            </a:r>
          </a:p>
        </p:txBody>
      </p:sp>
    </p:spTree>
    <p:extLst>
      <p:ext uri="{BB962C8B-B14F-4D97-AF65-F5344CB8AC3E}">
        <p14:creationId xmlns:p14="http://schemas.microsoft.com/office/powerpoint/2010/main" val="1702519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BCF032-A2B1-4731-A823-6C258A1FE40A}"/>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CD7F7784-7B9A-4925-91D0-EE701AA1B67C}"/>
              </a:ext>
            </a:extLst>
          </p:cNvPr>
          <p:cNvSpPr>
            <a:spLocks noGrp="1"/>
          </p:cNvSpPr>
          <p:nvPr>
            <p:ph idx="1"/>
          </p:nvPr>
        </p:nvSpPr>
        <p:spPr/>
        <p:txBody>
          <a:bodyPr>
            <a:normAutofit fontScale="85000" lnSpcReduction="20000"/>
          </a:bodyPr>
          <a:lstStyle/>
          <a:p>
            <a:pPr marL="0" indent="0">
              <a:buNone/>
            </a:pPr>
            <a:r>
              <a:rPr lang="sv-SE" dirty="0"/>
              <a:t>Evert isolerar sig allt mer. Han har inte kontakt med många i omgivningen och de han möter är han mest sur och tvär mot. För någon dag sedan såg en granne att Evert gick ut i bara underkläderna för att hämta posten och blev orolig för hur han klarar att ta hand om sig själv. </a:t>
            </a:r>
          </a:p>
          <a:p>
            <a:pPr marL="0" indent="0">
              <a:buNone/>
            </a:pPr>
            <a:r>
              <a:rPr lang="sv-SE" dirty="0"/>
              <a:t>Föreställ dig att du arbetar som läkare på vårdcentralen, när Evert kommer på återbesök och hans son Göran är med. Sonen menar att Evert inte klarar sig själv i hemmet, utan behöver flytta till särskilt boende för att få ordentlig tillsyn och vård. Evert vill inte alls gå med på vare sig sonens problembeskrivning eller förslaget att flytta. Du uppfattar fortfarande att Evert är klar och beslutskompetent.</a:t>
            </a:r>
          </a:p>
          <a:p>
            <a:pPr marL="0" indent="0">
              <a:buNone/>
            </a:pPr>
            <a:r>
              <a:rPr lang="sv-SE" dirty="0"/>
              <a:t> </a:t>
            </a:r>
          </a:p>
          <a:p>
            <a:pPr marL="0" indent="0">
              <a:buNone/>
            </a:pPr>
            <a:r>
              <a:rPr lang="sv-SE" b="1" dirty="0"/>
              <a:t>Fråga 53 b (1 Poäng): </a:t>
            </a:r>
            <a:endParaRPr lang="sv-SE" dirty="0"/>
          </a:p>
          <a:p>
            <a:pPr marL="0" indent="0">
              <a:buNone/>
            </a:pPr>
            <a:r>
              <a:rPr lang="sv-SE" dirty="0"/>
              <a:t>I denna situation finns minst en etisk konflikt. Beskriv denna konflikt genom att använda dig av medicinsk-etiska principer. </a:t>
            </a:r>
          </a:p>
        </p:txBody>
      </p:sp>
    </p:spTree>
    <p:extLst>
      <p:ext uri="{BB962C8B-B14F-4D97-AF65-F5344CB8AC3E}">
        <p14:creationId xmlns:p14="http://schemas.microsoft.com/office/powerpoint/2010/main" val="1377208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9B7D9C-3BBF-465F-97E4-D23D3EC6E02D}"/>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EC4820C5-A46C-475C-A792-5893FAD7894D}"/>
              </a:ext>
            </a:extLst>
          </p:cNvPr>
          <p:cNvSpPr>
            <a:spLocks noGrp="1"/>
          </p:cNvSpPr>
          <p:nvPr>
            <p:ph idx="1"/>
          </p:nvPr>
        </p:nvSpPr>
        <p:spPr/>
        <p:txBody>
          <a:bodyPr/>
          <a:lstStyle/>
          <a:p>
            <a:r>
              <a:rPr lang="sv-SE" b="1" i="1" dirty="0"/>
              <a:t>Svarsförslag: </a:t>
            </a:r>
            <a:r>
              <a:rPr lang="sv-SE" dirty="0"/>
              <a:t>Everts autonomi kommer i konflikt med sjukvårdens (och sonens) önskan att göra gott. </a:t>
            </a:r>
          </a:p>
        </p:txBody>
      </p:sp>
    </p:spTree>
    <p:extLst>
      <p:ext uri="{BB962C8B-B14F-4D97-AF65-F5344CB8AC3E}">
        <p14:creationId xmlns:p14="http://schemas.microsoft.com/office/powerpoint/2010/main" val="2607824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a:bodyPr>
          <a:lstStyle/>
          <a:p>
            <a:pPr marL="0" indent="0">
              <a:buNone/>
            </a:pPr>
            <a:r>
              <a:rPr lang="sv-SE" b="1" dirty="0"/>
              <a:t>Förslag på svar: </a:t>
            </a:r>
          </a:p>
          <a:p>
            <a:r>
              <a:rPr lang="sv-SE" dirty="0"/>
              <a:t>Infektionssjukdomar </a:t>
            </a:r>
          </a:p>
          <a:p>
            <a:pPr marL="0" indent="0">
              <a:buNone/>
            </a:pPr>
            <a:r>
              <a:rPr lang="sv-SE" dirty="0"/>
              <a:t>Vanligaste 5:</a:t>
            </a:r>
          </a:p>
          <a:p>
            <a:r>
              <a:rPr lang="sv-SE" b="1" dirty="0"/>
              <a:t>1. Infektioner</a:t>
            </a:r>
            <a:endParaRPr lang="sv-SE" dirty="0"/>
          </a:p>
          <a:p>
            <a:r>
              <a:rPr lang="sv-SE" b="1" dirty="0"/>
              <a:t>2. Rygg-, nack-, skulder- och </a:t>
            </a:r>
            <a:r>
              <a:rPr lang="sv-SE" b="1" dirty="0" err="1"/>
              <a:t>armproblem</a:t>
            </a:r>
            <a:endParaRPr lang="sv-SE" dirty="0"/>
          </a:p>
          <a:p>
            <a:r>
              <a:rPr lang="sv-SE" b="1" dirty="0"/>
              <a:t>3. Psykiatriska problem</a:t>
            </a:r>
            <a:endParaRPr lang="sv-SE" dirty="0"/>
          </a:p>
          <a:p>
            <a:r>
              <a:rPr lang="sv-SE" b="1" dirty="0"/>
              <a:t>4. Hjärt-kärlsjukdomar</a:t>
            </a:r>
            <a:endParaRPr lang="sv-SE" dirty="0"/>
          </a:p>
          <a:p>
            <a:r>
              <a:rPr lang="sv-SE" b="1" dirty="0"/>
              <a:t>5. Skador</a:t>
            </a:r>
            <a:endParaRPr lang="sv-SE" dirty="0"/>
          </a:p>
          <a:p>
            <a:endParaRPr lang="sv-SE" dirty="0"/>
          </a:p>
        </p:txBody>
      </p:sp>
    </p:spTree>
    <p:extLst>
      <p:ext uri="{BB962C8B-B14F-4D97-AF65-F5344CB8AC3E}">
        <p14:creationId xmlns:p14="http://schemas.microsoft.com/office/powerpoint/2010/main" val="3358259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271561-5CA2-4822-8D75-57CB44D8026D}"/>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2EED8DA4-9B03-40F0-9C40-1F16256F029C}"/>
              </a:ext>
            </a:extLst>
          </p:cNvPr>
          <p:cNvSpPr>
            <a:spLocks noGrp="1"/>
          </p:cNvSpPr>
          <p:nvPr>
            <p:ph idx="1"/>
          </p:nvPr>
        </p:nvSpPr>
        <p:spPr/>
        <p:txBody>
          <a:bodyPr/>
          <a:lstStyle/>
          <a:p>
            <a:pPr marL="0" indent="0">
              <a:buNone/>
            </a:pPr>
            <a:r>
              <a:rPr lang="sv-SE" b="1" dirty="0"/>
              <a:t>Fråga 13 (1 poäng): </a:t>
            </a:r>
            <a:endParaRPr lang="sv-SE" dirty="0"/>
          </a:p>
          <a:p>
            <a:pPr marL="0" indent="0">
              <a:buNone/>
            </a:pPr>
            <a:r>
              <a:rPr lang="sv-SE" dirty="0"/>
              <a:t>När du läser i artiklarna kommer du tänka på statistiklektionerna på utbildningen. </a:t>
            </a:r>
          </a:p>
          <a:p>
            <a:pPr marL="0" indent="0">
              <a:buNone/>
            </a:pPr>
            <a:r>
              <a:rPr lang="sv-SE" dirty="0"/>
              <a:t>Vad är definitionen av begreppet evidensstyrka? </a:t>
            </a:r>
          </a:p>
          <a:p>
            <a:pPr marL="0" indent="0">
              <a:buNone/>
            </a:pPr>
            <a:r>
              <a:rPr lang="sv-SE" dirty="0"/>
              <a:t>A) Mått på hur tillförlitlig en studie är </a:t>
            </a:r>
          </a:p>
          <a:p>
            <a:pPr marL="0" indent="0">
              <a:buNone/>
            </a:pPr>
            <a:r>
              <a:rPr lang="sv-SE" dirty="0"/>
              <a:t>B) Mått på studiens </a:t>
            </a:r>
            <a:r>
              <a:rPr lang="sv-SE" dirty="0" err="1"/>
              <a:t>power</a:t>
            </a:r>
            <a:r>
              <a:rPr lang="sv-SE" dirty="0"/>
              <a:t> </a:t>
            </a:r>
          </a:p>
          <a:p>
            <a:pPr marL="0" indent="0">
              <a:buNone/>
            </a:pPr>
            <a:r>
              <a:rPr lang="sv-SE" dirty="0"/>
              <a:t>C) Mått på variablernas relevans i studien </a:t>
            </a:r>
          </a:p>
          <a:p>
            <a:pPr marL="0" indent="0">
              <a:buNone/>
            </a:pPr>
            <a:r>
              <a:rPr lang="sv-SE" dirty="0"/>
              <a:t>D) Mått på antal genomförda statistiska analyser i studien </a:t>
            </a:r>
          </a:p>
        </p:txBody>
      </p:sp>
    </p:spTree>
    <p:extLst>
      <p:ext uri="{BB962C8B-B14F-4D97-AF65-F5344CB8AC3E}">
        <p14:creationId xmlns:p14="http://schemas.microsoft.com/office/powerpoint/2010/main" val="10228764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0FD193-A0B7-4646-83D9-E27EB0E8D7BC}"/>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AC2E30B8-E71B-420D-94AF-1492E989EE2E}"/>
              </a:ext>
            </a:extLst>
          </p:cNvPr>
          <p:cNvSpPr>
            <a:spLocks noGrp="1"/>
          </p:cNvSpPr>
          <p:nvPr>
            <p:ph idx="1"/>
          </p:nvPr>
        </p:nvSpPr>
        <p:spPr/>
        <p:txBody>
          <a:bodyPr/>
          <a:lstStyle/>
          <a:p>
            <a:r>
              <a:rPr lang="sv-SE" b="1" i="1" dirty="0"/>
              <a:t>Svar: </a:t>
            </a:r>
            <a:r>
              <a:rPr lang="sv-SE" i="1" dirty="0"/>
              <a:t>A </a:t>
            </a:r>
            <a:endParaRPr lang="sv-SE" dirty="0"/>
          </a:p>
        </p:txBody>
      </p:sp>
    </p:spTree>
    <p:extLst>
      <p:ext uri="{BB962C8B-B14F-4D97-AF65-F5344CB8AC3E}">
        <p14:creationId xmlns:p14="http://schemas.microsoft.com/office/powerpoint/2010/main" val="14154198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B910565-B2E8-4C81-BE8D-186F489B780B}"/>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2B54D2CB-A747-45DB-A2F4-411C728DBAD4}"/>
              </a:ext>
            </a:extLst>
          </p:cNvPr>
          <p:cNvSpPr>
            <a:spLocks noGrp="1"/>
          </p:cNvSpPr>
          <p:nvPr>
            <p:ph idx="1"/>
          </p:nvPr>
        </p:nvSpPr>
        <p:spPr/>
        <p:txBody>
          <a:bodyPr/>
          <a:lstStyle/>
          <a:p>
            <a:pPr marL="0" indent="0">
              <a:buNone/>
            </a:pPr>
            <a:r>
              <a:rPr lang="sv-SE" b="1" dirty="0"/>
              <a:t>Fråga 14 (1 poäng): </a:t>
            </a:r>
            <a:endParaRPr lang="sv-SE" dirty="0"/>
          </a:p>
          <a:p>
            <a:pPr marL="0" indent="0">
              <a:buNone/>
            </a:pPr>
            <a:r>
              <a:rPr lang="sv-SE" dirty="0"/>
              <a:t>Vilken av följande studiedesigner har högst evidensstyrka? </a:t>
            </a:r>
          </a:p>
          <a:p>
            <a:pPr marL="0" indent="0">
              <a:buNone/>
            </a:pPr>
            <a:r>
              <a:rPr lang="sv-SE" dirty="0"/>
              <a:t>A) Fallstudier </a:t>
            </a:r>
          </a:p>
          <a:p>
            <a:pPr marL="0" indent="0">
              <a:buNone/>
            </a:pPr>
            <a:r>
              <a:rPr lang="sv-SE" dirty="0"/>
              <a:t>B) Kohortstudier </a:t>
            </a:r>
          </a:p>
          <a:p>
            <a:pPr marL="0" indent="0">
              <a:buNone/>
            </a:pPr>
            <a:r>
              <a:rPr lang="sv-SE" dirty="0"/>
              <a:t>C) Fall-kontrollstudier </a:t>
            </a:r>
          </a:p>
          <a:p>
            <a:pPr marL="0" indent="0">
              <a:buNone/>
            </a:pPr>
            <a:r>
              <a:rPr lang="sv-SE" dirty="0"/>
              <a:t>D) Randomiserade kontrollerade studier (RCT) </a:t>
            </a:r>
          </a:p>
        </p:txBody>
      </p:sp>
    </p:spTree>
    <p:extLst>
      <p:ext uri="{BB962C8B-B14F-4D97-AF65-F5344CB8AC3E}">
        <p14:creationId xmlns:p14="http://schemas.microsoft.com/office/powerpoint/2010/main" val="40215853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5D98C8-044F-4FF4-AA9F-8113B0F16313}"/>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8E252256-A5A3-48DF-B2CA-AEB667E5FE75}"/>
              </a:ext>
            </a:extLst>
          </p:cNvPr>
          <p:cNvSpPr>
            <a:spLocks noGrp="1"/>
          </p:cNvSpPr>
          <p:nvPr>
            <p:ph idx="1"/>
          </p:nvPr>
        </p:nvSpPr>
        <p:spPr/>
        <p:txBody>
          <a:bodyPr/>
          <a:lstStyle/>
          <a:p>
            <a:r>
              <a:rPr lang="sv-SE" b="1" i="1" dirty="0"/>
              <a:t>Svar</a:t>
            </a:r>
            <a:r>
              <a:rPr lang="sv-SE" i="1" dirty="0"/>
              <a:t>: D </a:t>
            </a:r>
            <a:endParaRPr lang="sv-SE" dirty="0"/>
          </a:p>
        </p:txBody>
      </p:sp>
    </p:spTree>
    <p:extLst>
      <p:ext uri="{BB962C8B-B14F-4D97-AF65-F5344CB8AC3E}">
        <p14:creationId xmlns:p14="http://schemas.microsoft.com/office/powerpoint/2010/main" val="33976091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38C721-6739-4A53-BF35-F9019FAECE9D}"/>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26454291-69B4-4E1C-B1F3-E374810FA503}"/>
              </a:ext>
            </a:extLst>
          </p:cNvPr>
          <p:cNvSpPr>
            <a:spLocks noGrp="1"/>
          </p:cNvSpPr>
          <p:nvPr>
            <p:ph idx="1"/>
          </p:nvPr>
        </p:nvSpPr>
        <p:spPr/>
        <p:txBody>
          <a:bodyPr/>
          <a:lstStyle/>
          <a:p>
            <a:pPr marL="0" indent="0">
              <a:buNone/>
            </a:pPr>
            <a:r>
              <a:rPr lang="sv-SE" b="1" dirty="0"/>
              <a:t>Fråga 15 (1 poäng): </a:t>
            </a:r>
            <a:endParaRPr lang="sv-SE" dirty="0"/>
          </a:p>
          <a:p>
            <a:pPr marL="0" indent="0">
              <a:buNone/>
            </a:pPr>
            <a:r>
              <a:rPr lang="sv-SE" dirty="0"/>
              <a:t>Vilken av följande studiedesigner har lägst evidensstyrka? </a:t>
            </a:r>
          </a:p>
          <a:p>
            <a:pPr marL="0" indent="0">
              <a:buNone/>
            </a:pPr>
            <a:r>
              <a:rPr lang="sv-SE" dirty="0"/>
              <a:t>A) Kohortstudier </a:t>
            </a:r>
          </a:p>
          <a:p>
            <a:pPr marL="0" indent="0">
              <a:buNone/>
            </a:pPr>
            <a:r>
              <a:rPr lang="sv-SE" dirty="0"/>
              <a:t>B) Fallstudier </a:t>
            </a:r>
          </a:p>
          <a:p>
            <a:pPr marL="0" indent="0">
              <a:buNone/>
            </a:pPr>
            <a:r>
              <a:rPr lang="sv-SE" dirty="0"/>
              <a:t>C) Randomiserade kontrollerade studier (RCT) </a:t>
            </a:r>
          </a:p>
          <a:p>
            <a:pPr marL="0" indent="0">
              <a:buNone/>
            </a:pPr>
            <a:r>
              <a:rPr lang="sv-SE" dirty="0"/>
              <a:t>D) Fall-kontrollstudier </a:t>
            </a:r>
          </a:p>
        </p:txBody>
      </p:sp>
    </p:spTree>
    <p:extLst>
      <p:ext uri="{BB962C8B-B14F-4D97-AF65-F5344CB8AC3E}">
        <p14:creationId xmlns:p14="http://schemas.microsoft.com/office/powerpoint/2010/main" val="3004120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B40ED6-4FD6-4802-89A9-4C424B7AFE4B}"/>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59078E10-503E-4AE2-ACF3-22123345B109}"/>
              </a:ext>
            </a:extLst>
          </p:cNvPr>
          <p:cNvSpPr>
            <a:spLocks noGrp="1"/>
          </p:cNvSpPr>
          <p:nvPr>
            <p:ph idx="1"/>
          </p:nvPr>
        </p:nvSpPr>
        <p:spPr/>
        <p:txBody>
          <a:bodyPr/>
          <a:lstStyle/>
          <a:p>
            <a:r>
              <a:rPr lang="sv-SE" b="1" i="1" dirty="0"/>
              <a:t>Svar: </a:t>
            </a:r>
            <a:r>
              <a:rPr lang="sv-SE" i="1" dirty="0"/>
              <a:t>B </a:t>
            </a:r>
            <a:endParaRPr lang="sv-SE" dirty="0"/>
          </a:p>
        </p:txBody>
      </p:sp>
    </p:spTree>
    <p:extLst>
      <p:ext uri="{BB962C8B-B14F-4D97-AF65-F5344CB8AC3E}">
        <p14:creationId xmlns:p14="http://schemas.microsoft.com/office/powerpoint/2010/main" val="28453894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C3901A-5661-4067-BC80-EEB297800D2A}"/>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A42E9228-E07A-4D40-8026-53C1BA4F9D6A}"/>
              </a:ext>
            </a:extLst>
          </p:cNvPr>
          <p:cNvSpPr>
            <a:spLocks noGrp="1"/>
          </p:cNvSpPr>
          <p:nvPr>
            <p:ph idx="1"/>
          </p:nvPr>
        </p:nvSpPr>
        <p:spPr/>
        <p:txBody>
          <a:bodyPr/>
          <a:lstStyle/>
          <a:p>
            <a:pPr marL="0" indent="0">
              <a:buNone/>
            </a:pPr>
            <a:r>
              <a:rPr lang="sv-SE" b="1" dirty="0"/>
              <a:t>Fråga 16 (1 poäng): </a:t>
            </a:r>
            <a:endParaRPr lang="sv-SE" dirty="0"/>
          </a:p>
          <a:p>
            <a:pPr marL="0" indent="0">
              <a:buNone/>
            </a:pPr>
            <a:r>
              <a:rPr lang="sv-SE" dirty="0"/>
              <a:t>Vilket av nedanstående påstående är korrekt vad gäller bortfall? </a:t>
            </a:r>
          </a:p>
          <a:p>
            <a:pPr marL="0" indent="0">
              <a:buNone/>
            </a:pPr>
            <a:r>
              <a:rPr lang="sv-SE" dirty="0"/>
              <a:t>A) Bortfallet påverkar inte evidensstyrkan </a:t>
            </a:r>
          </a:p>
          <a:p>
            <a:pPr marL="0" indent="0">
              <a:buNone/>
            </a:pPr>
            <a:r>
              <a:rPr lang="sv-SE" dirty="0"/>
              <a:t>B) Bortfallsanalys är lösningen på all sorts bortfall </a:t>
            </a:r>
          </a:p>
          <a:p>
            <a:pPr marL="0" indent="0">
              <a:buNone/>
            </a:pPr>
            <a:r>
              <a:rPr lang="sv-SE" dirty="0"/>
              <a:t>C) Bortfallet påverkar evidensstyrkan </a:t>
            </a:r>
          </a:p>
          <a:p>
            <a:pPr marL="0" indent="0">
              <a:buNone/>
            </a:pPr>
            <a:r>
              <a:rPr lang="sv-SE" dirty="0"/>
              <a:t>D) Bortfallet påverkar inte studiekvalitén </a:t>
            </a:r>
          </a:p>
        </p:txBody>
      </p:sp>
    </p:spTree>
    <p:extLst>
      <p:ext uri="{BB962C8B-B14F-4D97-AF65-F5344CB8AC3E}">
        <p14:creationId xmlns:p14="http://schemas.microsoft.com/office/powerpoint/2010/main" val="19510385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4F032A-54C6-4513-A5FF-81EA1EB94B4B}"/>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D064BE86-6B96-426D-9607-080E4007F073}"/>
              </a:ext>
            </a:extLst>
          </p:cNvPr>
          <p:cNvSpPr>
            <a:spLocks noGrp="1"/>
          </p:cNvSpPr>
          <p:nvPr>
            <p:ph idx="1"/>
          </p:nvPr>
        </p:nvSpPr>
        <p:spPr/>
        <p:txBody>
          <a:bodyPr/>
          <a:lstStyle/>
          <a:p>
            <a:pPr marL="0" indent="0">
              <a:buNone/>
            </a:pPr>
            <a:r>
              <a:rPr lang="sv-SE" b="1" i="1" dirty="0"/>
              <a:t>Svar: </a:t>
            </a:r>
            <a:r>
              <a:rPr lang="sv-SE" i="1" dirty="0"/>
              <a:t>C </a:t>
            </a:r>
            <a:endParaRPr lang="sv-SE" dirty="0"/>
          </a:p>
        </p:txBody>
      </p:sp>
    </p:spTree>
    <p:extLst>
      <p:ext uri="{BB962C8B-B14F-4D97-AF65-F5344CB8AC3E}">
        <p14:creationId xmlns:p14="http://schemas.microsoft.com/office/powerpoint/2010/main" val="33094742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C2E6CC-C50D-41FB-B06C-7094233E3D5B}"/>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BB8FC19D-2F04-429E-8C4A-55EDF3CA5405}"/>
              </a:ext>
            </a:extLst>
          </p:cNvPr>
          <p:cNvSpPr>
            <a:spLocks noGrp="1"/>
          </p:cNvSpPr>
          <p:nvPr>
            <p:ph idx="1"/>
          </p:nvPr>
        </p:nvSpPr>
        <p:spPr/>
        <p:txBody>
          <a:bodyPr/>
          <a:lstStyle/>
          <a:p>
            <a:pPr marL="0" indent="0">
              <a:buNone/>
            </a:pPr>
            <a:r>
              <a:rPr lang="sv-SE" b="1" dirty="0"/>
              <a:t>Fråga 17 (1 poäng): </a:t>
            </a:r>
            <a:endParaRPr lang="sv-SE" dirty="0"/>
          </a:p>
          <a:p>
            <a:pPr marL="0" indent="0">
              <a:buNone/>
            </a:pPr>
            <a:r>
              <a:rPr lang="sv-SE" dirty="0"/>
              <a:t>Varför ska en forskningshypotes formuleras? Två alternativ är korrekta. </a:t>
            </a:r>
          </a:p>
          <a:p>
            <a:pPr marL="0" indent="0">
              <a:buNone/>
            </a:pPr>
            <a:r>
              <a:rPr lang="sv-SE" dirty="0"/>
              <a:t>A) Den har betydelse för vilken tidskrift vi väljer att publicera våra resultat i </a:t>
            </a:r>
          </a:p>
          <a:p>
            <a:pPr marL="0" indent="0">
              <a:buNone/>
            </a:pPr>
            <a:r>
              <a:rPr lang="sv-SE" dirty="0"/>
              <a:t>B) Den har betydelse för studiestorleken och urvalet </a:t>
            </a:r>
          </a:p>
          <a:p>
            <a:pPr marL="0" indent="0">
              <a:buNone/>
            </a:pPr>
            <a:r>
              <a:rPr lang="sv-SE" dirty="0"/>
              <a:t>C) Den har betydelse för evidensstyrkan </a:t>
            </a:r>
          </a:p>
          <a:p>
            <a:pPr marL="0" indent="0">
              <a:buNone/>
            </a:pPr>
            <a:r>
              <a:rPr lang="sv-SE" dirty="0"/>
              <a:t>D) Den har betydelse för val av statistiska analysmetoder och tolkning av dem </a:t>
            </a:r>
          </a:p>
        </p:txBody>
      </p:sp>
    </p:spTree>
    <p:extLst>
      <p:ext uri="{BB962C8B-B14F-4D97-AF65-F5344CB8AC3E}">
        <p14:creationId xmlns:p14="http://schemas.microsoft.com/office/powerpoint/2010/main" val="5645707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50911A-CC88-462E-B553-3B46ECC4D4E8}"/>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EE86C93E-2959-443B-BF99-938E66D409F1}"/>
              </a:ext>
            </a:extLst>
          </p:cNvPr>
          <p:cNvSpPr>
            <a:spLocks noGrp="1"/>
          </p:cNvSpPr>
          <p:nvPr>
            <p:ph idx="1"/>
          </p:nvPr>
        </p:nvSpPr>
        <p:spPr/>
        <p:txBody>
          <a:bodyPr/>
          <a:lstStyle/>
          <a:p>
            <a:r>
              <a:rPr lang="sv-SE" b="1" i="1" dirty="0"/>
              <a:t>Svar: </a:t>
            </a:r>
            <a:r>
              <a:rPr lang="sv-SE" i="1" dirty="0"/>
              <a:t>B och D </a:t>
            </a:r>
            <a:endParaRPr lang="sv-SE" dirty="0"/>
          </a:p>
        </p:txBody>
      </p:sp>
    </p:spTree>
    <p:extLst>
      <p:ext uri="{BB962C8B-B14F-4D97-AF65-F5344CB8AC3E}">
        <p14:creationId xmlns:p14="http://schemas.microsoft.com/office/powerpoint/2010/main" val="4254590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12 (4 poäng) : </a:t>
            </a:r>
            <a:endParaRPr lang="sv-SE" dirty="0"/>
          </a:p>
          <a:p>
            <a:r>
              <a:rPr lang="sv-SE" dirty="0"/>
              <a:t>Förklara för Mia vad AT står för. Vad innebär det att bära titeln examinerad läkare, AT - läkare och legitimerad läkare och hur uppnås dessa yrkestitlar. Medför dessa titlar någon skillnad i förskrivningsrätt för läkemedel? </a:t>
            </a:r>
          </a:p>
          <a:p>
            <a:endParaRPr lang="sv-SE" dirty="0"/>
          </a:p>
        </p:txBody>
      </p:sp>
    </p:spTree>
    <p:extLst>
      <p:ext uri="{BB962C8B-B14F-4D97-AF65-F5344CB8AC3E}">
        <p14:creationId xmlns:p14="http://schemas.microsoft.com/office/powerpoint/2010/main" val="6401879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endParaRPr lang="sv-SE" b="1" dirty="0"/>
          </a:p>
          <a:p>
            <a:r>
              <a:rPr lang="sv-SE" b="1" dirty="0"/>
              <a:t>Fråga 33 a (1 poäng ) : </a:t>
            </a:r>
            <a:r>
              <a:rPr lang="sv-SE" dirty="0"/>
              <a:t>Hur avgränsar du enklast sökningen i </a:t>
            </a:r>
            <a:r>
              <a:rPr lang="sv-SE" dirty="0" err="1"/>
              <a:t>PubMed</a:t>
            </a:r>
            <a:r>
              <a:rPr lang="sv-SE" dirty="0"/>
              <a:t>? </a:t>
            </a:r>
          </a:p>
          <a:p>
            <a:endParaRPr lang="sv-SE" dirty="0"/>
          </a:p>
        </p:txBody>
      </p:sp>
    </p:spTree>
    <p:extLst>
      <p:ext uri="{BB962C8B-B14F-4D97-AF65-F5344CB8AC3E}">
        <p14:creationId xmlns:p14="http://schemas.microsoft.com/office/powerpoint/2010/main" val="12152599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dirty="0"/>
              <a:t>a. Mest korrekt för att verkligen få fram just RCT - studier är att använda avgränsningen </a:t>
            </a:r>
            <a:r>
              <a:rPr lang="sv-SE" b="1" dirty="0" err="1"/>
              <a:t>Article</a:t>
            </a:r>
            <a:r>
              <a:rPr lang="sv-SE" b="1" dirty="0"/>
              <a:t> </a:t>
            </a:r>
            <a:r>
              <a:rPr lang="sv-SE" b="1" dirty="0" err="1"/>
              <a:t>types</a:t>
            </a:r>
            <a:r>
              <a:rPr lang="sv-SE" b="1" dirty="0"/>
              <a:t> i vänsterkanten</a:t>
            </a:r>
            <a:r>
              <a:rPr lang="sv-SE" dirty="0"/>
              <a:t>, välja </a:t>
            </a:r>
            <a:r>
              <a:rPr lang="sv-SE" dirty="0" err="1"/>
              <a:t>customize</a:t>
            </a:r>
            <a:r>
              <a:rPr lang="sv-SE" dirty="0"/>
              <a:t> och ange </a:t>
            </a:r>
            <a:r>
              <a:rPr lang="sv-SE" dirty="0" err="1"/>
              <a:t>Randomized</a:t>
            </a:r>
            <a:r>
              <a:rPr lang="sv-SE" dirty="0"/>
              <a:t> </a:t>
            </a:r>
            <a:r>
              <a:rPr lang="sv-SE" dirty="0" err="1"/>
              <a:t>controlled</a:t>
            </a:r>
            <a:r>
              <a:rPr lang="sv-SE" dirty="0"/>
              <a:t> trial. En annan möjlig lösning är att </a:t>
            </a:r>
            <a:r>
              <a:rPr lang="sv-SE" b="1" dirty="0"/>
              <a:t>lägga till </a:t>
            </a:r>
            <a:r>
              <a:rPr lang="sv-SE" b="1" dirty="0" err="1"/>
              <a:t>randomized</a:t>
            </a:r>
            <a:r>
              <a:rPr lang="sv-SE" b="1" dirty="0"/>
              <a:t> </a:t>
            </a:r>
            <a:r>
              <a:rPr lang="sv-SE" b="1" dirty="0" err="1"/>
              <a:t>controlled</a:t>
            </a:r>
            <a:r>
              <a:rPr lang="sv-SE" b="1" dirty="0"/>
              <a:t> trial till sökorden </a:t>
            </a:r>
            <a:r>
              <a:rPr lang="sv-SE" dirty="0"/>
              <a:t>i sökrutan. Båda dessa varianter ger 1 p. Den som anger enbart avgränsning till </a:t>
            </a:r>
            <a:r>
              <a:rPr lang="sv-SE" dirty="0" err="1"/>
              <a:t>clinical</a:t>
            </a:r>
            <a:r>
              <a:rPr lang="sv-SE" dirty="0"/>
              <a:t> trial får 0,5 p (eftersom </a:t>
            </a:r>
            <a:r>
              <a:rPr lang="sv-SE" dirty="0" err="1"/>
              <a:t>RCT:er</a:t>
            </a:r>
            <a:r>
              <a:rPr lang="sv-SE" dirty="0"/>
              <a:t> finns inom avgränsningen Clinical trial, s å det är inte helt fel). </a:t>
            </a:r>
          </a:p>
          <a:p>
            <a:endParaRPr lang="sv-SE" dirty="0"/>
          </a:p>
        </p:txBody>
      </p:sp>
    </p:spTree>
    <p:extLst>
      <p:ext uri="{BB962C8B-B14F-4D97-AF65-F5344CB8AC3E}">
        <p14:creationId xmlns:p14="http://schemas.microsoft.com/office/powerpoint/2010/main" val="1567945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33 b (2 poäng) : </a:t>
            </a:r>
            <a:r>
              <a:rPr lang="sv-SE" dirty="0"/>
              <a:t>Avgränsningen gav bara två träffar (se föregående sida ). En av träffarna du fick fram är nedanstående artikel. Ange två sätt att utifrån denna artikel gå vidare i </a:t>
            </a:r>
            <a:r>
              <a:rPr lang="sv-SE" dirty="0" err="1"/>
              <a:t>PubMed</a:t>
            </a:r>
            <a:r>
              <a:rPr lang="sv-SE" dirty="0"/>
              <a:t> för att hitta liknande artiklar om </a:t>
            </a:r>
            <a:r>
              <a:rPr lang="sv-SE" dirty="0" err="1"/>
              <a:t>gigantism</a:t>
            </a:r>
            <a:r>
              <a:rPr lang="sv-SE" dirty="0"/>
              <a:t>/</a:t>
            </a:r>
            <a:r>
              <a:rPr lang="sv-SE" dirty="0" err="1"/>
              <a:t>akromegal</a:t>
            </a:r>
            <a:r>
              <a:rPr lang="sv-SE" dirty="0"/>
              <a:t> i . </a:t>
            </a:r>
          </a:p>
          <a:p>
            <a:endParaRPr lang="sv-SE" dirty="0"/>
          </a:p>
          <a:p>
            <a:r>
              <a:rPr lang="sv-SE" dirty="0"/>
              <a:t>(Saknad </a:t>
            </a:r>
            <a:r>
              <a:rPr lang="sv-SE" dirty="0" err="1"/>
              <a:t>billaga</a:t>
            </a:r>
            <a:r>
              <a:rPr lang="sv-SE" dirty="0"/>
              <a:t>)</a:t>
            </a:r>
          </a:p>
        </p:txBody>
      </p:sp>
    </p:spTree>
    <p:extLst>
      <p:ext uri="{BB962C8B-B14F-4D97-AF65-F5344CB8AC3E}">
        <p14:creationId xmlns:p14="http://schemas.microsoft.com/office/powerpoint/2010/main" val="2834325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lnSpcReduction="10000"/>
          </a:bodyPr>
          <a:lstStyle/>
          <a:p>
            <a:r>
              <a:rPr lang="sv-SE" dirty="0"/>
              <a:t>Några förslag som ger 1 p vardera. Sökningarna ska vara i </a:t>
            </a:r>
            <a:r>
              <a:rPr lang="sv-SE" dirty="0" err="1"/>
              <a:t>PubMed</a:t>
            </a:r>
            <a:r>
              <a:rPr lang="sv-SE" dirty="0"/>
              <a:t>. </a:t>
            </a:r>
          </a:p>
          <a:p>
            <a:r>
              <a:rPr lang="sv-SE" dirty="0"/>
              <a:t>a. Breddar sökningen med ytterligare termer med </a:t>
            </a:r>
            <a:r>
              <a:rPr lang="sv-SE" b="1" dirty="0"/>
              <a:t>OR</a:t>
            </a:r>
            <a:r>
              <a:rPr lang="sv-SE" dirty="0"/>
              <a:t> emellan, som t.ex. </a:t>
            </a:r>
            <a:r>
              <a:rPr lang="sv-SE" dirty="0" err="1"/>
              <a:t>gigantism</a:t>
            </a:r>
            <a:r>
              <a:rPr lang="sv-SE" dirty="0"/>
              <a:t> </a:t>
            </a:r>
            <a:r>
              <a:rPr lang="sv-SE" b="1" dirty="0"/>
              <a:t>OR</a:t>
            </a:r>
            <a:r>
              <a:rPr lang="sv-SE" dirty="0"/>
              <a:t> </a:t>
            </a:r>
            <a:r>
              <a:rPr lang="sv-SE" dirty="0" err="1"/>
              <a:t>acromegaly</a:t>
            </a:r>
            <a:r>
              <a:rPr lang="sv-SE" dirty="0"/>
              <a:t> </a:t>
            </a:r>
          </a:p>
          <a:p>
            <a:r>
              <a:rPr lang="sv-SE" dirty="0"/>
              <a:t>b. Söker orden som </a:t>
            </a:r>
            <a:r>
              <a:rPr lang="sv-SE" dirty="0" err="1"/>
              <a:t>MeSH</a:t>
            </a:r>
            <a:r>
              <a:rPr lang="sv-SE" dirty="0"/>
              <a:t> - termer </a:t>
            </a:r>
          </a:p>
          <a:p>
            <a:r>
              <a:rPr lang="sv-SE" dirty="0"/>
              <a:t>c. Söker på </a:t>
            </a:r>
            <a:r>
              <a:rPr lang="sv-SE" b="1" dirty="0"/>
              <a:t>annat begrepp</a:t>
            </a:r>
            <a:r>
              <a:rPr lang="sv-SE" dirty="0"/>
              <a:t>, som t.ex. </a:t>
            </a:r>
            <a:r>
              <a:rPr lang="sv-SE" dirty="0" err="1"/>
              <a:t>Growth</a:t>
            </a:r>
            <a:r>
              <a:rPr lang="sv-SE" dirty="0"/>
              <a:t> </a:t>
            </a:r>
            <a:r>
              <a:rPr lang="sv-SE" dirty="0" err="1"/>
              <a:t>Hormone</a:t>
            </a:r>
            <a:r>
              <a:rPr lang="sv-SE" dirty="0"/>
              <a:t> - </a:t>
            </a:r>
            <a:r>
              <a:rPr lang="sv-SE" dirty="0" err="1"/>
              <a:t>Secreting</a:t>
            </a:r>
            <a:r>
              <a:rPr lang="sv-SE" dirty="0"/>
              <a:t> </a:t>
            </a:r>
            <a:r>
              <a:rPr lang="sv-SE" dirty="0" err="1"/>
              <a:t>Pituitary</a:t>
            </a:r>
            <a:r>
              <a:rPr lang="sv-SE" dirty="0"/>
              <a:t> </a:t>
            </a:r>
            <a:r>
              <a:rPr lang="sv-SE" dirty="0" err="1"/>
              <a:t>Adenoma</a:t>
            </a:r>
            <a:r>
              <a:rPr lang="sv-SE" dirty="0"/>
              <a:t> </a:t>
            </a:r>
          </a:p>
          <a:p>
            <a:r>
              <a:rPr lang="sv-SE" dirty="0"/>
              <a:t>d. Klickar på länken </a:t>
            </a:r>
            <a:r>
              <a:rPr lang="sv-SE" b="1" dirty="0" err="1"/>
              <a:t>Similar</a:t>
            </a:r>
            <a:r>
              <a:rPr lang="sv-SE" b="1" dirty="0"/>
              <a:t> </a:t>
            </a:r>
            <a:r>
              <a:rPr lang="sv-SE" b="1" dirty="0" err="1"/>
              <a:t>articles</a:t>
            </a:r>
            <a:r>
              <a:rPr lang="sv-SE" b="1" dirty="0"/>
              <a:t> </a:t>
            </a:r>
          </a:p>
          <a:p>
            <a:r>
              <a:rPr lang="sv-SE" dirty="0"/>
              <a:t>e. Ser </a:t>
            </a:r>
            <a:r>
              <a:rPr lang="sv-SE" b="1" dirty="0"/>
              <a:t>om författarna har skrivit fler artiklar i ämnet </a:t>
            </a:r>
          </a:p>
          <a:p>
            <a:r>
              <a:rPr lang="sv-SE" dirty="0"/>
              <a:t>f. Tittar på referenslistan i en artikel för att hitta andra relevanta artiklar </a:t>
            </a:r>
          </a:p>
          <a:p>
            <a:endParaRPr lang="sv-SE" dirty="0"/>
          </a:p>
        </p:txBody>
      </p:sp>
    </p:spTree>
    <p:extLst>
      <p:ext uri="{BB962C8B-B14F-4D97-AF65-F5344CB8AC3E}">
        <p14:creationId xmlns:p14="http://schemas.microsoft.com/office/powerpoint/2010/main" val="5317186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Ge en definition av begreppet </a:t>
            </a:r>
            <a:r>
              <a:rPr lang="sv-SE" b="1" i="1" dirty="0"/>
              <a:t>evidensgrad. </a:t>
            </a:r>
            <a:endParaRPr lang="sv-SE" b="1" dirty="0"/>
          </a:p>
          <a:p>
            <a:endParaRPr lang="sv-SE" dirty="0"/>
          </a:p>
        </p:txBody>
      </p:sp>
    </p:spTree>
    <p:extLst>
      <p:ext uri="{BB962C8B-B14F-4D97-AF65-F5344CB8AC3E}">
        <p14:creationId xmlns:p14="http://schemas.microsoft.com/office/powerpoint/2010/main" val="91554243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Evidensgrad är en bedömning av </a:t>
            </a:r>
            <a:r>
              <a:rPr lang="sv-SE" b="1" dirty="0"/>
              <a:t>hur starkt det sammanlagda vetenskapliga underlaget är </a:t>
            </a:r>
            <a:r>
              <a:rPr lang="sv-SE" dirty="0"/>
              <a:t>för att besvara en viss fråga på ett tillförlitligt sätt. </a:t>
            </a:r>
          </a:p>
          <a:p>
            <a:endParaRPr lang="sv-SE" dirty="0"/>
          </a:p>
        </p:txBody>
      </p:sp>
    </p:spTree>
    <p:extLst>
      <p:ext uri="{BB962C8B-B14F-4D97-AF65-F5344CB8AC3E}">
        <p14:creationId xmlns:p14="http://schemas.microsoft.com/office/powerpoint/2010/main" val="8013910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34 b ( 1 poäng ) : </a:t>
            </a:r>
            <a:r>
              <a:rPr lang="sv-SE" dirty="0"/>
              <a:t>Evidensgraden utgår från studiedesigner. Nämn en försvagande respektive en förstärkande faktor som påverkar evidensgraden och förklara på vilket sätt det försvagar respektive förstärker. </a:t>
            </a:r>
          </a:p>
          <a:p>
            <a:endParaRPr lang="sv-SE" dirty="0"/>
          </a:p>
        </p:txBody>
      </p:sp>
    </p:spTree>
    <p:extLst>
      <p:ext uri="{BB962C8B-B14F-4D97-AF65-F5344CB8AC3E}">
        <p14:creationId xmlns:p14="http://schemas.microsoft.com/office/powerpoint/2010/main" val="21102169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Faktorer som påverkar är studiernas kvalitet, samstämmighet, överförbarhet, effektstorlek, precision i data, risk för publikationsbias och dos - responssamband. </a:t>
            </a:r>
          </a:p>
          <a:p>
            <a:r>
              <a:rPr lang="sv-SE" dirty="0"/>
              <a:t>Anteckning:</a:t>
            </a:r>
          </a:p>
          <a:p>
            <a:pPr lvl="1"/>
            <a:r>
              <a:rPr lang="sv-SE" dirty="0"/>
              <a:t>Är studien dubbelblind? Om ja = Positivt</a:t>
            </a:r>
          </a:p>
          <a:p>
            <a:pPr lvl="1"/>
            <a:r>
              <a:rPr lang="sv-SE" dirty="0"/>
              <a:t>Har studien en kontrollgrupp? Om nej = Negativt</a:t>
            </a:r>
          </a:p>
          <a:p>
            <a:endParaRPr lang="sv-SE" dirty="0"/>
          </a:p>
        </p:txBody>
      </p:sp>
    </p:spTree>
    <p:extLst>
      <p:ext uri="{BB962C8B-B14F-4D97-AF65-F5344CB8AC3E}">
        <p14:creationId xmlns:p14="http://schemas.microsoft.com/office/powerpoint/2010/main" val="7237139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Din granne Ester som är 72 år ringer på din dörr en kväll. Hon vet att du är läkarstudent (du går kurs 1), och vill ha din hjälp då hon inte mår bra. Hon vill att du undersöker henne och ger henne råd om vad det kan vara och hur hon ska göra. </a:t>
            </a:r>
            <a:endParaRPr lang="sv-SE" dirty="0"/>
          </a:p>
          <a:p>
            <a:r>
              <a:rPr lang="sv-SE" b="1" dirty="0"/>
              <a:t>Fråga 42 (3 poäng) : </a:t>
            </a:r>
            <a:r>
              <a:rPr lang="sv-SE" dirty="0"/>
              <a:t>Hur hanterar du som läkarstudent situationen? Motivera ditt svar. </a:t>
            </a:r>
          </a:p>
          <a:p>
            <a:endParaRPr lang="sv-SE" dirty="0"/>
          </a:p>
        </p:txBody>
      </p:sp>
    </p:spTree>
    <p:extLst>
      <p:ext uri="{BB962C8B-B14F-4D97-AF65-F5344CB8AC3E}">
        <p14:creationId xmlns:p14="http://schemas.microsoft.com/office/powerpoint/2010/main" val="164054203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70000" lnSpcReduction="20000"/>
          </a:bodyPr>
          <a:lstStyle/>
          <a:p>
            <a:r>
              <a:rPr lang="sv-SE" dirty="0"/>
              <a:t>Fråga 42, 3p</a:t>
            </a:r>
          </a:p>
          <a:p>
            <a:r>
              <a:rPr lang="sv-SE" b="1" dirty="0"/>
              <a:t>Hur hanterar du som läkarstudent situationen ? Motivera ditt svar. </a:t>
            </a:r>
          </a:p>
          <a:p>
            <a:r>
              <a:rPr lang="sv-SE" dirty="0"/>
              <a:t>Förslag på svar: </a:t>
            </a:r>
          </a:p>
          <a:p>
            <a:r>
              <a:rPr lang="sv-SE" dirty="0"/>
              <a:t>Du bemöter självklart Ester </a:t>
            </a:r>
            <a:r>
              <a:rPr lang="sv-SE" b="1" dirty="0"/>
              <a:t>vänligt och lyhört</a:t>
            </a:r>
            <a:r>
              <a:rPr lang="sv-SE" dirty="0"/>
              <a:t>. </a:t>
            </a:r>
          </a:p>
          <a:p>
            <a:r>
              <a:rPr lang="sv-SE" dirty="0"/>
              <a:t>Du förklarar att du är läkarstudent, och </a:t>
            </a:r>
            <a:r>
              <a:rPr lang="sv-SE" b="1" dirty="0"/>
              <a:t>saknar ännu kunskap </a:t>
            </a:r>
            <a:r>
              <a:rPr lang="sv-SE" dirty="0"/>
              <a:t>för att självständigt kunna undersöka henne och ge henne råd om hennes hälsa. Utge dig inte för att kunna mer än du kan. </a:t>
            </a:r>
          </a:p>
          <a:p>
            <a:r>
              <a:rPr lang="sv-SE" dirty="0"/>
              <a:t>Du kan dock agera som med människa: Du kan rekommendera Ester att söka sjukvård för att få undersökning och bedömning av en färdigutbildad läkare. Du kan möjligen stötta henne i att söka hjälp om du uppfattar att hon har behov av detta. Är besvären akuta och svåra kan telefonkontakt med 112 vara aktuellt, kanske ambulans till akutmottagningen. Om besvären är av mindre allvarlig art kanske Ester själv kan uppmanas kontakta sin vårdcentral eller 1177, eller om du hjälper henne ringa. Kanske Ester behöver hjälp att kontakta någon närstående? </a:t>
            </a:r>
          </a:p>
          <a:p>
            <a:r>
              <a:rPr lang="sv-SE" dirty="0"/>
              <a:t>Om du har möjlighet och Ester så önskar kan du självklart ställa upp som vän i en akutsituation, ex följa med till sjukhuset. </a:t>
            </a:r>
          </a:p>
          <a:p>
            <a:r>
              <a:rPr lang="sv-SE" dirty="0"/>
              <a:t>Du är i denna situation </a:t>
            </a:r>
            <a:r>
              <a:rPr lang="sv-SE" b="1" dirty="0"/>
              <a:t>privatperson</a:t>
            </a:r>
            <a:r>
              <a:rPr lang="sv-SE" dirty="0"/>
              <a:t>, och regler om sekretess etc. är inte applicerbara. </a:t>
            </a:r>
          </a:p>
          <a:p>
            <a:endParaRPr lang="sv-SE" dirty="0"/>
          </a:p>
        </p:txBody>
      </p:sp>
    </p:spTree>
    <p:extLst>
      <p:ext uri="{BB962C8B-B14F-4D97-AF65-F5344CB8AC3E}">
        <p14:creationId xmlns:p14="http://schemas.microsoft.com/office/powerpoint/2010/main" val="1047387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lnSpcReduction="10000"/>
          </a:bodyPr>
          <a:lstStyle/>
          <a:p>
            <a:r>
              <a:rPr lang="sv-SE" dirty="0"/>
              <a:t>Förslag på svar: </a:t>
            </a:r>
          </a:p>
          <a:p>
            <a:r>
              <a:rPr lang="sv-SE" dirty="0"/>
              <a:t>Examinerad läkare blir man efter godkänd examen på läkarprogrammet, dvs. efter godkänd praktik och godkända tentamen under läkarprogrammets alla kurser. </a:t>
            </a:r>
            <a:r>
              <a:rPr lang="sv-SE" b="1" dirty="0"/>
              <a:t>AT står för Allmäntjänstgöring</a:t>
            </a:r>
            <a:r>
              <a:rPr lang="sv-SE" dirty="0"/>
              <a:t>, är en tjänst som kan erhållas av examinerad läkare, och innebär att läkaren arbetar under handledning. Som examinerad läkare resp. AT får man bara förskriva läkemedel i tjänsten på arbetstid. </a:t>
            </a:r>
          </a:p>
          <a:p>
            <a:r>
              <a:rPr lang="sv-SE" dirty="0"/>
              <a:t>Legitimerad läkare innebär att läkaren efter genomförd AT inklusive godkänt AT - prov godkänts som legitimerad läkare av Socialstyrelsen. </a:t>
            </a:r>
            <a:r>
              <a:rPr lang="sv-SE" b="1" dirty="0"/>
              <a:t>En legitimerad läkare kan arbeta självständigt och har full förskrivningsrätt för läkemedel.</a:t>
            </a:r>
            <a:r>
              <a:rPr lang="sv-SE" dirty="0"/>
              <a:t> </a:t>
            </a:r>
          </a:p>
          <a:p>
            <a:endParaRPr lang="sv-SE" dirty="0"/>
          </a:p>
        </p:txBody>
      </p:sp>
    </p:spTree>
    <p:extLst>
      <p:ext uri="{BB962C8B-B14F-4D97-AF65-F5344CB8AC3E}">
        <p14:creationId xmlns:p14="http://schemas.microsoft.com/office/powerpoint/2010/main" val="168590197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a:bodyPr>
          <a:lstStyle/>
          <a:p>
            <a:r>
              <a:rPr lang="sv-SE" b="1" dirty="0"/>
              <a:t>Fråga 1 ( 1+2+1 poäng) : </a:t>
            </a:r>
            <a:endParaRPr lang="sv-SE" dirty="0"/>
          </a:p>
          <a:p>
            <a:r>
              <a:rPr lang="sv-SE" dirty="0"/>
              <a:t>Du har som professor på barnkliniken inte hört talas om sjukdomen och du behöver söka fakta och evidensbaserade översikter. </a:t>
            </a:r>
          </a:p>
          <a:p>
            <a:r>
              <a:rPr lang="sv-SE" b="1" dirty="0" err="1"/>
              <a:t>Fråg</a:t>
            </a:r>
            <a:r>
              <a:rPr lang="sv-SE" b="1" dirty="0"/>
              <a:t> a 1a (1 poäng): </a:t>
            </a:r>
            <a:r>
              <a:rPr lang="sv-SE" dirty="0"/>
              <a:t>Ge exempel på en </a:t>
            </a:r>
            <a:r>
              <a:rPr lang="sv-SE" b="1" dirty="0"/>
              <a:t>myndighet</a:t>
            </a:r>
            <a:r>
              <a:rPr lang="sv-SE" dirty="0"/>
              <a:t> på vars webbplats du kan pröva att söka information om Pompes sjukdom. </a:t>
            </a:r>
          </a:p>
          <a:p>
            <a:r>
              <a:rPr lang="sv-SE" b="1" dirty="0"/>
              <a:t>Fråga 1 b (2 poäng ) : </a:t>
            </a:r>
            <a:r>
              <a:rPr lang="sv-SE" dirty="0"/>
              <a:t>Vilken medicinsk artikeldatabas väljer du och hur söker du i den för att få fram en evidensbaserad översikt/”</a:t>
            </a:r>
            <a:r>
              <a:rPr lang="sv-SE" dirty="0" err="1"/>
              <a:t>systematic</a:t>
            </a:r>
            <a:r>
              <a:rPr lang="sv-SE" dirty="0"/>
              <a:t> </a:t>
            </a:r>
            <a:r>
              <a:rPr lang="sv-SE" dirty="0" err="1"/>
              <a:t>review</a:t>
            </a:r>
            <a:r>
              <a:rPr lang="sv-SE" dirty="0"/>
              <a:t>” i ämnet? </a:t>
            </a:r>
          </a:p>
          <a:p>
            <a:r>
              <a:rPr lang="sv-SE" b="1" dirty="0"/>
              <a:t>Fråga 1 c (1 poäng ) : </a:t>
            </a:r>
            <a:r>
              <a:rPr lang="sv-SE" dirty="0"/>
              <a:t>Nämn en internationell webbplats/sökresurs/databas där huvudsyftet är att publicera systematiska översikter. </a:t>
            </a:r>
          </a:p>
          <a:p>
            <a:endParaRPr lang="sv-SE" dirty="0"/>
          </a:p>
        </p:txBody>
      </p:sp>
    </p:spTree>
    <p:extLst>
      <p:ext uri="{BB962C8B-B14F-4D97-AF65-F5344CB8AC3E}">
        <p14:creationId xmlns:p14="http://schemas.microsoft.com/office/powerpoint/2010/main" val="7078696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dirty="0"/>
              <a:t>a) </a:t>
            </a:r>
            <a:r>
              <a:rPr lang="sv-SE" b="1" dirty="0"/>
              <a:t>Socialstyrelsen</a:t>
            </a:r>
            <a:r>
              <a:rPr lang="sv-SE" dirty="0"/>
              <a:t>/SBU </a:t>
            </a:r>
          </a:p>
          <a:p>
            <a:r>
              <a:rPr lang="sv-SE" dirty="0"/>
              <a:t>b) </a:t>
            </a:r>
            <a:r>
              <a:rPr lang="sv-SE" b="1" dirty="0" err="1"/>
              <a:t>PubMed</a:t>
            </a:r>
            <a:r>
              <a:rPr lang="sv-SE" dirty="0"/>
              <a:t>, sökning på Pompe och begränsning mot artikeltypen ” </a:t>
            </a:r>
            <a:r>
              <a:rPr lang="sv-SE" dirty="0" err="1"/>
              <a:t>systematic</a:t>
            </a:r>
            <a:r>
              <a:rPr lang="sv-SE" dirty="0"/>
              <a:t> </a:t>
            </a:r>
            <a:r>
              <a:rPr lang="sv-SE" dirty="0" err="1"/>
              <a:t>reviews</a:t>
            </a:r>
            <a:r>
              <a:rPr lang="sv-SE" dirty="0"/>
              <a:t>”. </a:t>
            </a:r>
          </a:p>
          <a:p>
            <a:r>
              <a:rPr lang="sv-SE" dirty="0"/>
              <a:t>c) </a:t>
            </a:r>
            <a:r>
              <a:rPr lang="sv-SE" dirty="0" err="1"/>
              <a:t>Cochrane</a:t>
            </a:r>
            <a:r>
              <a:rPr lang="sv-SE" dirty="0"/>
              <a:t> </a:t>
            </a:r>
            <a:r>
              <a:rPr lang="sv-SE" dirty="0" err="1"/>
              <a:t>Library</a:t>
            </a:r>
            <a:r>
              <a:rPr lang="sv-SE" dirty="0"/>
              <a:t> </a:t>
            </a:r>
          </a:p>
          <a:p>
            <a:endParaRPr lang="sv-SE" dirty="0"/>
          </a:p>
        </p:txBody>
      </p:sp>
    </p:spTree>
    <p:extLst>
      <p:ext uri="{BB962C8B-B14F-4D97-AF65-F5344CB8AC3E}">
        <p14:creationId xmlns:p14="http://schemas.microsoft.com/office/powerpoint/2010/main" val="13517153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 (3 poäng) : </a:t>
            </a:r>
            <a:r>
              <a:rPr lang="sv-SE" dirty="0"/>
              <a:t>När du hittat fakta om Pompes sjukdom, vilken nivå på evidens förväntar du dig angående denna ovanliga sjukdom där </a:t>
            </a:r>
            <a:r>
              <a:rPr lang="sv-SE" b="1" dirty="0"/>
              <a:t>behandlingsmöjligheter inte </a:t>
            </a:r>
            <a:r>
              <a:rPr lang="sv-SE" dirty="0"/>
              <a:t>har funnits under lång tid? Motivera ditt svar. </a:t>
            </a:r>
          </a:p>
          <a:p>
            <a:endParaRPr lang="sv-SE" dirty="0"/>
          </a:p>
        </p:txBody>
      </p:sp>
    </p:spTree>
    <p:extLst>
      <p:ext uri="{BB962C8B-B14F-4D97-AF65-F5344CB8AC3E}">
        <p14:creationId xmlns:p14="http://schemas.microsoft.com/office/powerpoint/2010/main" val="503186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dirty="0"/>
              <a:t>Eftersom Pompes sjukdom är mycket ovanlig kommer humana studier troligen att omfatta fall studier (</a:t>
            </a:r>
            <a:r>
              <a:rPr lang="sv-SE" b="1" dirty="0" err="1"/>
              <a:t>case</a:t>
            </a:r>
            <a:r>
              <a:rPr lang="sv-SE" b="1" dirty="0"/>
              <a:t> </a:t>
            </a:r>
            <a:r>
              <a:rPr lang="sv-SE" b="1" dirty="0" err="1"/>
              <a:t>reports</a:t>
            </a:r>
            <a:r>
              <a:rPr lang="sv-SE" b="1" dirty="0"/>
              <a:t> </a:t>
            </a:r>
            <a:r>
              <a:rPr lang="sv-SE" dirty="0"/>
              <a:t>), möjligen små behandlingsstudier som är öppna och inte randomiserade/placebokontrollerade. Det är </a:t>
            </a:r>
            <a:r>
              <a:rPr lang="sv-SE" b="1" dirty="0"/>
              <a:t>osannolikt</a:t>
            </a:r>
            <a:r>
              <a:rPr lang="sv-SE" dirty="0"/>
              <a:t> att det finns metaanalyser. Konsensus </a:t>
            </a:r>
            <a:r>
              <a:rPr lang="sv-SE" dirty="0" err="1"/>
              <a:t>statements</a:t>
            </a:r>
            <a:r>
              <a:rPr lang="sv-SE" dirty="0"/>
              <a:t> och kliniska PM finns troligen inte. Basalvetenskapliga studier inkl. djur experimentelle studier kan beskriva mekanismer och ligga till grund för utveckling av ett läkemedel</a:t>
            </a:r>
            <a:r>
              <a:rPr lang="sv-SE" b="1" dirty="0"/>
              <a:t>. Sammanfattningsvis kommer evidensnivån för hela fältet att vara låg. </a:t>
            </a:r>
          </a:p>
          <a:p>
            <a:endParaRPr lang="sv-SE" dirty="0"/>
          </a:p>
        </p:txBody>
      </p:sp>
    </p:spTree>
    <p:extLst>
      <p:ext uri="{BB962C8B-B14F-4D97-AF65-F5344CB8AC3E}">
        <p14:creationId xmlns:p14="http://schemas.microsoft.com/office/powerpoint/2010/main" val="174378819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err="1"/>
              <a:t>ga</a:t>
            </a:r>
            <a:r>
              <a:rPr lang="sv-SE" b="1" dirty="0"/>
              <a:t> 11 (4 poäng) : </a:t>
            </a:r>
            <a:r>
              <a:rPr lang="sv-SE" dirty="0"/>
              <a:t>Vilka är hälso- och sjukvårdens uppgifter i vården av Samuel? Relatera till värdegrund i form av lagar, före skrifter och etiska principer. </a:t>
            </a:r>
          </a:p>
          <a:p>
            <a:endParaRPr lang="sv-SE" dirty="0"/>
          </a:p>
        </p:txBody>
      </p:sp>
    </p:spTree>
    <p:extLst>
      <p:ext uri="{BB962C8B-B14F-4D97-AF65-F5344CB8AC3E}">
        <p14:creationId xmlns:p14="http://schemas.microsoft.com/office/powerpoint/2010/main" val="9003566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85000" lnSpcReduction="20000"/>
          </a:bodyPr>
          <a:lstStyle/>
          <a:p>
            <a:r>
              <a:rPr lang="sv-SE" dirty="0"/>
              <a:t>Förslag på svar: </a:t>
            </a:r>
          </a:p>
          <a:p>
            <a:r>
              <a:rPr lang="sv-SE" dirty="0"/>
              <a:t> Att ge Samuel </a:t>
            </a:r>
            <a:r>
              <a:rPr lang="sv-SE" b="1" dirty="0"/>
              <a:t>god vård </a:t>
            </a:r>
            <a:r>
              <a:rPr lang="sv-SE" dirty="0"/>
              <a:t>som är noggrann och sakkunnig, genom åtgärder i syfte att medicinskt förebygga, utreda och behandla sjukdomar och skador (uttrycks i </a:t>
            </a:r>
            <a:r>
              <a:rPr lang="sv-SE" b="1" dirty="0" err="1"/>
              <a:t>Hälso</a:t>
            </a:r>
            <a:r>
              <a:rPr lang="sv-SE" b="1" dirty="0"/>
              <a:t> - och sjukvårdslagen </a:t>
            </a:r>
            <a:r>
              <a:rPr lang="sv-SE" dirty="0"/>
              <a:t>paragraf 1 och den etiska principerna </a:t>
            </a:r>
            <a:r>
              <a:rPr lang="sv-SE" b="1" dirty="0"/>
              <a:t>göra gott och inte skada</a:t>
            </a:r>
            <a:r>
              <a:rPr lang="sv-SE" dirty="0"/>
              <a:t>). (1p) </a:t>
            </a:r>
          </a:p>
          <a:p>
            <a:r>
              <a:rPr lang="sv-SE" dirty="0"/>
              <a:t>Denna vård ska ges på </a:t>
            </a:r>
            <a:r>
              <a:rPr lang="sv-SE" b="1" dirty="0"/>
              <a:t>lika villkor </a:t>
            </a:r>
            <a:r>
              <a:rPr lang="sv-SE" dirty="0"/>
              <a:t>för hela befolkningen med respekt för alla människors lika värde (</a:t>
            </a:r>
            <a:r>
              <a:rPr lang="sv-SE" b="1" dirty="0"/>
              <a:t>HSL paragraf 2</a:t>
            </a:r>
            <a:r>
              <a:rPr lang="sv-SE" dirty="0"/>
              <a:t> och den etiska principen rättvisa), vilket innebär att Samuel har lika stor rätt till att få vård som andra, och inte får diskrimineras. (1p) </a:t>
            </a:r>
          </a:p>
          <a:p>
            <a:r>
              <a:rPr lang="sv-SE" dirty="0"/>
              <a:t>Samuel, som </a:t>
            </a:r>
            <a:r>
              <a:rPr lang="sv-SE" dirty="0" err="1"/>
              <a:t>pga</a:t>
            </a:r>
            <a:r>
              <a:rPr lang="sv-SE" dirty="0"/>
              <a:t> sin ålder företräds av sina föräldrar, får utöva </a:t>
            </a:r>
            <a:r>
              <a:rPr lang="sv-SE" b="1" dirty="0"/>
              <a:t>medbestämmande </a:t>
            </a:r>
            <a:r>
              <a:rPr lang="sv-SE" dirty="0"/>
              <a:t>över vårdens utformning, (1p) </a:t>
            </a:r>
          </a:p>
          <a:p>
            <a:r>
              <a:rPr lang="sv-SE" dirty="0"/>
              <a:t>Hans integritet respekteras och både Samuel och hans föräldrar får individuellt anpassad information (uttrycks ex i </a:t>
            </a:r>
            <a:r>
              <a:rPr lang="sv-SE" dirty="0" err="1"/>
              <a:t>Patientlagen</a:t>
            </a:r>
            <a:r>
              <a:rPr lang="sv-SE" dirty="0"/>
              <a:t> kap. 1 samt den etiska principen </a:t>
            </a:r>
            <a:r>
              <a:rPr lang="sv-SE" b="1" dirty="0"/>
              <a:t>autonomi</a:t>
            </a:r>
            <a:r>
              <a:rPr lang="sv-SE" dirty="0"/>
              <a:t>). (1p) </a:t>
            </a:r>
          </a:p>
          <a:p>
            <a:endParaRPr lang="sv-SE" dirty="0"/>
          </a:p>
        </p:txBody>
      </p:sp>
    </p:spTree>
    <p:extLst>
      <p:ext uri="{BB962C8B-B14F-4D97-AF65-F5344CB8AC3E}">
        <p14:creationId xmlns:p14="http://schemas.microsoft.com/office/powerpoint/2010/main" val="11250952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Samuel ligger då och då inne på sjukhus. Föräldrarna till en av Samuels dagiskompisar råkar träffa Samuel i korridoren på vårdavdelningen. De stöter diskret på dig som är läkare/läkarstudent och frågar dig vad Samuel har för problem. </a:t>
            </a:r>
            <a:endParaRPr lang="sv-SE" dirty="0"/>
          </a:p>
          <a:p>
            <a:r>
              <a:rPr lang="sv-SE" b="1" dirty="0"/>
              <a:t>Fråga 16 (3 poäng) : </a:t>
            </a:r>
            <a:r>
              <a:rPr lang="sv-SE" dirty="0"/>
              <a:t>Hur hanterar du förfrågan om Samuel från dagiskompisens föräldrar? Beskriv vad du bygger ditt resonemang på . </a:t>
            </a:r>
          </a:p>
          <a:p>
            <a:endParaRPr lang="sv-SE" dirty="0"/>
          </a:p>
        </p:txBody>
      </p:sp>
    </p:spTree>
    <p:extLst>
      <p:ext uri="{BB962C8B-B14F-4D97-AF65-F5344CB8AC3E}">
        <p14:creationId xmlns:p14="http://schemas.microsoft.com/office/powerpoint/2010/main" val="141210648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Du berättar </a:t>
            </a:r>
            <a:r>
              <a:rPr lang="sv-SE" b="1" dirty="0"/>
              <a:t>vänligt</a:t>
            </a:r>
            <a:r>
              <a:rPr lang="sv-SE" dirty="0"/>
              <a:t> att du </a:t>
            </a:r>
            <a:r>
              <a:rPr lang="sv-SE" dirty="0" err="1"/>
              <a:t>pga</a:t>
            </a:r>
            <a:r>
              <a:rPr lang="sv-SE" dirty="0"/>
              <a:t> </a:t>
            </a:r>
            <a:r>
              <a:rPr lang="sv-SE" b="1" dirty="0"/>
              <a:t>tystnadsplikten</a:t>
            </a:r>
            <a:r>
              <a:rPr lang="sv-SE" dirty="0"/>
              <a:t> tyvärr inte kan svara på deras fråga. Du berättar kort om det lagliga skyddet för patientens information, och att du som personal inte därför har rätt att tala om patientens vård. Du kan även tillägga att detta naturligtvis också gäller Samuel och hans närstående, om någon skulle fråga efter information om dem. </a:t>
            </a:r>
          </a:p>
          <a:p>
            <a:endParaRPr lang="sv-SE" dirty="0"/>
          </a:p>
        </p:txBody>
      </p:sp>
    </p:spTree>
    <p:extLst>
      <p:ext uri="{BB962C8B-B14F-4D97-AF65-F5344CB8AC3E}">
        <p14:creationId xmlns:p14="http://schemas.microsoft.com/office/powerpoint/2010/main" val="143187678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22 (2 poäng) : </a:t>
            </a:r>
            <a:r>
              <a:rPr lang="sv-SE" dirty="0"/>
              <a:t>Samuels föräldrar är oroliga för hur framtiden ska bli för Samuel och hans syster, och trots de positiva besked som föräldrarna fått angående behandlingsmöjligheter känner de oro. </a:t>
            </a:r>
          </a:p>
          <a:p>
            <a:r>
              <a:rPr lang="sv-SE" dirty="0"/>
              <a:t>Beskriv fyra viktiga kriterier för en god patient - läkarrelation. </a:t>
            </a:r>
          </a:p>
          <a:p>
            <a:endParaRPr lang="sv-SE" dirty="0"/>
          </a:p>
        </p:txBody>
      </p:sp>
    </p:spTree>
    <p:extLst>
      <p:ext uri="{BB962C8B-B14F-4D97-AF65-F5344CB8AC3E}">
        <p14:creationId xmlns:p14="http://schemas.microsoft.com/office/powerpoint/2010/main" val="9409286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endParaRPr lang="sv-SE" i="1" dirty="0"/>
          </a:p>
          <a:p>
            <a:r>
              <a:rPr lang="sv-SE" dirty="0"/>
              <a:t>1. Att ge patienten (i detta fall föräldrarna</a:t>
            </a:r>
            <a:r>
              <a:rPr lang="sv-SE" b="1" dirty="0"/>
              <a:t>) utrymme att framföra sitt problem</a:t>
            </a:r>
            <a:r>
              <a:rPr lang="sv-SE" dirty="0"/>
              <a:t>. (0.5 p) </a:t>
            </a:r>
          </a:p>
          <a:p>
            <a:r>
              <a:rPr lang="sv-SE" dirty="0"/>
              <a:t>2. Att utforska </a:t>
            </a:r>
            <a:r>
              <a:rPr lang="sv-SE" b="1" dirty="0"/>
              <a:t>föreställning, förväntningar </a:t>
            </a:r>
            <a:r>
              <a:rPr lang="sv-SE" dirty="0"/>
              <a:t>och</a:t>
            </a:r>
            <a:r>
              <a:rPr lang="sv-SE" b="1" dirty="0"/>
              <a:t> </a:t>
            </a:r>
            <a:r>
              <a:rPr lang="sv-SE" dirty="0"/>
              <a:t>eventuella</a:t>
            </a:r>
            <a:r>
              <a:rPr lang="sv-SE" b="1" dirty="0"/>
              <a:t> farhågor</a:t>
            </a:r>
            <a:r>
              <a:rPr lang="sv-SE" dirty="0"/>
              <a:t>. (0.5 p) </a:t>
            </a:r>
          </a:p>
          <a:p>
            <a:r>
              <a:rPr lang="sv-SE" dirty="0"/>
              <a:t>3. Att visa intresse för </a:t>
            </a:r>
            <a:r>
              <a:rPr lang="sv-SE" b="1" dirty="0"/>
              <a:t>människan</a:t>
            </a:r>
            <a:r>
              <a:rPr lang="sv-SE" dirty="0"/>
              <a:t> inte bara symtomen/problemet. (0.5 p) </a:t>
            </a:r>
          </a:p>
          <a:p>
            <a:r>
              <a:rPr lang="sv-SE" dirty="0"/>
              <a:t>4. Att vara uppmärksam på de känslor som uppstår i mötet. (0.5 p) </a:t>
            </a:r>
          </a:p>
          <a:p>
            <a:endParaRPr lang="sv-SE" dirty="0"/>
          </a:p>
        </p:txBody>
      </p:sp>
    </p:spTree>
    <p:extLst>
      <p:ext uri="{BB962C8B-B14F-4D97-AF65-F5344CB8AC3E}">
        <p14:creationId xmlns:p14="http://schemas.microsoft.com/office/powerpoint/2010/main" val="117975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15a (3 poäng): </a:t>
            </a:r>
            <a:endParaRPr lang="sv-SE" dirty="0"/>
          </a:p>
          <a:p>
            <a:r>
              <a:rPr lang="sv-SE" dirty="0"/>
              <a:t>Folkhälsoinstitutet definierar begreppet ”Folksjukdom” som ”en sjukdom som drabbar stora delar av befolkningen.” Socialstyrelsen beskriver i sin tur, i sina återkommande folkhälsorapporter, </a:t>
            </a:r>
            <a:r>
              <a:rPr lang="sv-SE" b="1" dirty="0"/>
              <a:t>åtta stora folksjukdomar</a:t>
            </a:r>
            <a:r>
              <a:rPr lang="sv-SE" dirty="0"/>
              <a:t>. Ange minst sex av dessa. </a:t>
            </a:r>
          </a:p>
          <a:p>
            <a:endParaRPr lang="sv-SE" dirty="0"/>
          </a:p>
        </p:txBody>
      </p:sp>
    </p:spTree>
    <p:extLst>
      <p:ext uri="{BB962C8B-B14F-4D97-AF65-F5344CB8AC3E}">
        <p14:creationId xmlns:p14="http://schemas.microsoft.com/office/powerpoint/2010/main" val="105532253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2a (2 poäng): </a:t>
            </a:r>
            <a:r>
              <a:rPr lang="sv-SE" dirty="0"/>
              <a:t>Vad är etik? Definiera . </a:t>
            </a:r>
          </a:p>
          <a:p>
            <a:r>
              <a:rPr lang="sv-SE" b="1" dirty="0"/>
              <a:t>Fråga 2b (3 poäng): </a:t>
            </a:r>
            <a:r>
              <a:rPr lang="sv-SE" dirty="0"/>
              <a:t>Redogör för och förklara innebörden i de medicinsk - etiska principerna . </a:t>
            </a:r>
          </a:p>
          <a:p>
            <a:endParaRPr lang="sv-SE" dirty="0"/>
          </a:p>
        </p:txBody>
      </p:sp>
    </p:spTree>
    <p:extLst>
      <p:ext uri="{BB962C8B-B14F-4D97-AF65-F5344CB8AC3E}">
        <p14:creationId xmlns:p14="http://schemas.microsoft.com/office/powerpoint/2010/main" val="111459625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77500" lnSpcReduction="20000"/>
          </a:bodyPr>
          <a:lstStyle/>
          <a:p>
            <a:r>
              <a:rPr lang="sv-SE" dirty="0"/>
              <a:t>Förslag på svar: Etik är en teoretisk reflektion kring vad som gör mänskliga värderingar och handlingar </a:t>
            </a:r>
            <a:r>
              <a:rPr lang="sv-SE" b="1" dirty="0"/>
              <a:t>rätta</a:t>
            </a:r>
            <a:r>
              <a:rPr lang="sv-SE" dirty="0"/>
              <a:t> (eller felaktiga) och </a:t>
            </a:r>
            <a:r>
              <a:rPr lang="sv-SE" b="1" dirty="0"/>
              <a:t>goda</a:t>
            </a:r>
            <a:r>
              <a:rPr lang="sv-SE" dirty="0"/>
              <a:t> (eller dåliga), vilket innebär att försöka ge skäl till </a:t>
            </a:r>
            <a:r>
              <a:rPr lang="sv-SE" b="1" dirty="0"/>
              <a:t>varför man handlar som man gör </a:t>
            </a:r>
            <a:r>
              <a:rPr lang="sv-SE" dirty="0"/>
              <a:t>eller varför man valt de värden som man valt. </a:t>
            </a:r>
          </a:p>
          <a:p>
            <a:endParaRPr lang="sv-SE" dirty="0"/>
          </a:p>
          <a:p>
            <a:r>
              <a:rPr lang="sv-SE" b="1" dirty="0"/>
              <a:t>Förslag på svar: </a:t>
            </a:r>
          </a:p>
          <a:p>
            <a:r>
              <a:rPr lang="sv-SE" dirty="0"/>
              <a:t>De medicin - etiska principerna är principer för </a:t>
            </a:r>
            <a:r>
              <a:rPr lang="sv-SE" b="1" dirty="0"/>
              <a:t>autonomi</a:t>
            </a:r>
            <a:r>
              <a:rPr lang="sv-SE" dirty="0"/>
              <a:t>, </a:t>
            </a:r>
            <a:r>
              <a:rPr lang="sv-SE" b="1" dirty="0"/>
              <a:t>Göra gott - inte skada </a:t>
            </a:r>
            <a:r>
              <a:rPr lang="sv-SE" dirty="0"/>
              <a:t>(</a:t>
            </a:r>
            <a:r>
              <a:rPr lang="sv-SE" b="1" dirty="0"/>
              <a:t>nyttoprincipen</a:t>
            </a:r>
            <a:r>
              <a:rPr lang="sv-SE" dirty="0"/>
              <a:t>) och </a:t>
            </a:r>
            <a:r>
              <a:rPr lang="sv-SE" b="1" dirty="0"/>
              <a:t>rättvisa</a:t>
            </a:r>
            <a:r>
              <a:rPr lang="sv-SE" dirty="0"/>
              <a:t>. </a:t>
            </a:r>
          </a:p>
          <a:p>
            <a:pPr marL="514350" indent="-514350">
              <a:buFont typeface="+mj-lt"/>
              <a:buAutoNum type="arabicPeriod"/>
            </a:pPr>
            <a:r>
              <a:rPr lang="sv-SE" b="1" dirty="0"/>
              <a:t>Autonomiprincipen</a:t>
            </a:r>
            <a:r>
              <a:rPr lang="sv-SE" dirty="0"/>
              <a:t> innebär att patientens självbestämmande eller delaktighet i beslut om sitt eget liv och sin egen hälsa respekteras. </a:t>
            </a:r>
          </a:p>
          <a:p>
            <a:pPr marL="514350" indent="-514350">
              <a:buFont typeface="+mj-lt"/>
              <a:buAutoNum type="arabicPeriod"/>
            </a:pPr>
            <a:r>
              <a:rPr lang="sv-SE" b="1" dirty="0"/>
              <a:t>Göra gott respektive inte skada </a:t>
            </a:r>
            <a:r>
              <a:rPr lang="sv-SE" dirty="0"/>
              <a:t>- principen innebär att en medicinsk åtgärd skall medföra mer gott än skada, och att balansen däremellan måste utvärderas tydligt. </a:t>
            </a:r>
          </a:p>
          <a:p>
            <a:pPr marL="514350" indent="-514350">
              <a:buFont typeface="+mj-lt"/>
              <a:buAutoNum type="arabicPeriod"/>
            </a:pPr>
            <a:r>
              <a:rPr lang="sv-SE" b="1" dirty="0"/>
              <a:t>Rättviseprincipen</a:t>
            </a:r>
            <a:r>
              <a:rPr lang="sv-SE" dirty="0"/>
              <a:t> innebär att resurser för sjukvård eller hälsa ska fördelas rättvist bland patienter, och att ingen grupp ska diskrimineras eller prioriteras otillbörligt. </a:t>
            </a:r>
          </a:p>
          <a:p>
            <a:endParaRPr lang="sv-SE" dirty="0"/>
          </a:p>
        </p:txBody>
      </p:sp>
    </p:spTree>
    <p:extLst>
      <p:ext uri="{BB962C8B-B14F-4D97-AF65-F5344CB8AC3E}">
        <p14:creationId xmlns:p14="http://schemas.microsoft.com/office/powerpoint/2010/main" val="51935458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3 (2 poäng ) : </a:t>
            </a:r>
            <a:r>
              <a:rPr lang="sv-SE" dirty="0"/>
              <a:t>Vilket ansvar har du som student i dina studier? Relatera till </a:t>
            </a:r>
            <a:r>
              <a:rPr lang="sv-SE" dirty="0" err="1"/>
              <a:t>LiUs</a:t>
            </a:r>
            <a:r>
              <a:rPr lang="sv-SE" dirty="0"/>
              <a:t> hederskodex för studenter och anställda. </a:t>
            </a:r>
          </a:p>
          <a:p>
            <a:endParaRPr lang="sv-SE" dirty="0"/>
          </a:p>
        </p:txBody>
      </p:sp>
    </p:spTree>
    <p:extLst>
      <p:ext uri="{BB962C8B-B14F-4D97-AF65-F5344CB8AC3E}">
        <p14:creationId xmlns:p14="http://schemas.microsoft.com/office/powerpoint/2010/main" val="4548827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Enligt </a:t>
            </a:r>
            <a:r>
              <a:rPr lang="sv-SE" dirty="0" err="1"/>
              <a:t>LiUs</a:t>
            </a:r>
            <a:r>
              <a:rPr lang="sv-SE" dirty="0"/>
              <a:t> hederskodex har du som student ansvar för </a:t>
            </a:r>
            <a:r>
              <a:rPr lang="sv-SE" b="1" dirty="0"/>
              <a:t>dina egna studier </a:t>
            </a:r>
            <a:r>
              <a:rPr lang="sv-SE" dirty="0"/>
              <a:t>(planering och genomförande), att </a:t>
            </a:r>
            <a:r>
              <a:rPr lang="sv-SE" b="1" dirty="0"/>
              <a:t>utnyttja utbildningsmoment</a:t>
            </a:r>
            <a:r>
              <a:rPr lang="sv-SE" dirty="0"/>
              <a:t>, och att </a:t>
            </a:r>
            <a:r>
              <a:rPr lang="sv-SE" b="1" dirty="0"/>
              <a:t>inte motverka andra studenters utbildningsmöjligheter</a:t>
            </a:r>
            <a:r>
              <a:rPr lang="sv-SE" dirty="0"/>
              <a:t>. Som student har du också ansvar för att sätta dig in i och efterfölja satta regler, </a:t>
            </a:r>
            <a:r>
              <a:rPr lang="sv-SE" b="1" dirty="0"/>
              <a:t>uppmuntra fri och öppen dialog</a:t>
            </a:r>
            <a:r>
              <a:rPr lang="sv-SE" dirty="0"/>
              <a:t>, vara engagerad och påtala brister och förbättringsmöjligheter, </a:t>
            </a:r>
            <a:r>
              <a:rPr lang="sv-SE" b="1" dirty="0"/>
              <a:t>respektera och stötta andra studenter och lärare</a:t>
            </a:r>
            <a:r>
              <a:rPr lang="sv-SE" dirty="0"/>
              <a:t>, samt ha god </a:t>
            </a:r>
            <a:r>
              <a:rPr lang="sv-SE" b="1" dirty="0"/>
              <a:t>framförhållning</a:t>
            </a:r>
            <a:r>
              <a:rPr lang="sv-SE" dirty="0"/>
              <a:t> när det gäller saker som påverkar andras tid. </a:t>
            </a:r>
          </a:p>
          <a:p>
            <a:endParaRPr lang="sv-SE" dirty="0"/>
          </a:p>
        </p:txBody>
      </p:sp>
    </p:spTree>
    <p:extLst>
      <p:ext uri="{BB962C8B-B14F-4D97-AF65-F5344CB8AC3E}">
        <p14:creationId xmlns:p14="http://schemas.microsoft.com/office/powerpoint/2010/main" val="1717555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16 (3 poäng) : </a:t>
            </a:r>
            <a:r>
              <a:rPr lang="sv-SE" dirty="0"/>
              <a:t>Hur tillämpar du som läkarstudent sekretessreglerna? Ge exempel på tre olika situationer? Motivera ditt svar. </a:t>
            </a:r>
          </a:p>
          <a:p>
            <a:endParaRPr lang="sv-SE" dirty="0"/>
          </a:p>
        </p:txBody>
      </p:sp>
    </p:spTree>
    <p:extLst>
      <p:ext uri="{BB962C8B-B14F-4D97-AF65-F5344CB8AC3E}">
        <p14:creationId xmlns:p14="http://schemas.microsoft.com/office/powerpoint/2010/main" val="90679460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Exempel kan vara att </a:t>
            </a:r>
            <a:r>
              <a:rPr lang="sv-SE" b="1" dirty="0"/>
              <a:t>endast läsa journal hos patienter där du är involverad i vården </a:t>
            </a:r>
            <a:r>
              <a:rPr lang="sv-SE" dirty="0"/>
              <a:t>och du har ett samtycke från patienten till att läsa journalen, att </a:t>
            </a:r>
            <a:r>
              <a:rPr lang="sv-SE" b="1" dirty="0"/>
              <a:t>inte berätta om patienten </a:t>
            </a:r>
            <a:r>
              <a:rPr lang="sv-SE" dirty="0"/>
              <a:t>och dennes vård för någon utomstående/någon som inte har en vårdrelation till patienten, </a:t>
            </a:r>
            <a:r>
              <a:rPr lang="sv-SE" b="1" dirty="0"/>
              <a:t>att inte bekräfta att patienten är patient </a:t>
            </a:r>
            <a:r>
              <a:rPr lang="sv-SE" dirty="0"/>
              <a:t>på kliniken vid förfrågan. </a:t>
            </a:r>
          </a:p>
          <a:p>
            <a:endParaRPr lang="sv-SE" dirty="0"/>
          </a:p>
        </p:txBody>
      </p:sp>
    </p:spTree>
    <p:extLst>
      <p:ext uri="{BB962C8B-B14F-4D97-AF65-F5344CB8AC3E}">
        <p14:creationId xmlns:p14="http://schemas.microsoft.com/office/powerpoint/2010/main" val="133425248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lnSpcReduction="10000"/>
          </a:bodyPr>
          <a:lstStyle/>
          <a:p>
            <a:r>
              <a:rPr lang="sv-SE" b="1" dirty="0"/>
              <a:t>Fråga 17 (1+2+3 poäng): </a:t>
            </a:r>
            <a:endParaRPr lang="sv-SE" dirty="0"/>
          </a:p>
          <a:p>
            <a:r>
              <a:rPr lang="sv-SE" b="1" dirty="0"/>
              <a:t>Fråga 17 a (1 poäng): </a:t>
            </a:r>
            <a:r>
              <a:rPr lang="sv-SE" dirty="0"/>
              <a:t>Vilka delar har man vanligtvis i en vetenskaplig artikel. </a:t>
            </a:r>
          </a:p>
          <a:p>
            <a:r>
              <a:rPr lang="sv-SE" b="1" dirty="0"/>
              <a:t>Fråga 17 b (2 poäng): </a:t>
            </a:r>
            <a:r>
              <a:rPr lang="sv-SE" dirty="0"/>
              <a:t>Förklara de två centrala begreppen faktorer och variabler. </a:t>
            </a:r>
          </a:p>
          <a:p>
            <a:r>
              <a:rPr lang="sv-SE" b="1" dirty="0"/>
              <a:t>Fråga 17 c (3 poäng): </a:t>
            </a:r>
            <a:r>
              <a:rPr lang="sv-SE" dirty="0"/>
              <a:t>I statistiska sammanhang delar man upp variablerna i </a:t>
            </a:r>
            <a:r>
              <a:rPr lang="sv-SE" b="1" dirty="0"/>
              <a:t>kvalitativa</a:t>
            </a:r>
            <a:r>
              <a:rPr lang="sv-SE" dirty="0"/>
              <a:t> respektive </a:t>
            </a:r>
            <a:r>
              <a:rPr lang="sv-SE" b="1" dirty="0"/>
              <a:t>kvantitativa</a:t>
            </a:r>
            <a:r>
              <a:rPr lang="sv-SE" dirty="0"/>
              <a:t>. </a:t>
            </a:r>
          </a:p>
          <a:p>
            <a:r>
              <a:rPr lang="sv-SE" dirty="0"/>
              <a:t>Förklara hur en kvalitativ respektive kvantitativ variabel definieras och ge exempel på vardera variabeltyp. Ge även exempel på olika presentationssätt för respektive variabeltyp. </a:t>
            </a:r>
          </a:p>
          <a:p>
            <a:endParaRPr lang="sv-SE" dirty="0"/>
          </a:p>
        </p:txBody>
      </p:sp>
    </p:spTree>
    <p:extLst>
      <p:ext uri="{BB962C8B-B14F-4D97-AF65-F5344CB8AC3E}">
        <p14:creationId xmlns:p14="http://schemas.microsoft.com/office/powerpoint/2010/main" val="75720619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lnSpcReduction="10000"/>
          </a:bodyPr>
          <a:lstStyle/>
          <a:p>
            <a:endParaRPr lang="sv-SE" dirty="0"/>
          </a:p>
          <a:p>
            <a:r>
              <a:rPr lang="sv-SE" dirty="0"/>
              <a:t>a) Kort sammanfattning av artikeln (</a:t>
            </a:r>
            <a:r>
              <a:rPr lang="sv-SE" b="1" dirty="0"/>
              <a:t>abstract</a:t>
            </a:r>
            <a:r>
              <a:rPr lang="sv-SE" dirty="0"/>
              <a:t>), </a:t>
            </a:r>
            <a:r>
              <a:rPr lang="sv-SE" b="1" dirty="0"/>
              <a:t>introduktion</a:t>
            </a:r>
            <a:r>
              <a:rPr lang="sv-SE" dirty="0"/>
              <a:t>, material och </a:t>
            </a:r>
            <a:r>
              <a:rPr lang="sv-SE" b="1" dirty="0"/>
              <a:t>metod</a:t>
            </a:r>
            <a:r>
              <a:rPr lang="sv-SE" dirty="0"/>
              <a:t>, </a:t>
            </a:r>
            <a:r>
              <a:rPr lang="sv-SE" b="1" dirty="0"/>
              <a:t>resultat</a:t>
            </a:r>
            <a:r>
              <a:rPr lang="sv-SE" dirty="0"/>
              <a:t> och </a:t>
            </a:r>
            <a:r>
              <a:rPr lang="sv-SE" b="1" dirty="0"/>
              <a:t>diskussion</a:t>
            </a:r>
            <a:r>
              <a:rPr lang="sv-SE" dirty="0"/>
              <a:t>. </a:t>
            </a:r>
          </a:p>
          <a:p>
            <a:r>
              <a:rPr lang="sv-SE" dirty="0"/>
              <a:t>b) Faktorer – </a:t>
            </a:r>
            <a:r>
              <a:rPr lang="sv-SE" b="1" dirty="0"/>
              <a:t>de som forskarna styr över </a:t>
            </a:r>
            <a:r>
              <a:rPr lang="sv-SE" dirty="0"/>
              <a:t>(kallas för independent variabels). </a:t>
            </a:r>
            <a:r>
              <a:rPr lang="sv-SE" b="1" dirty="0"/>
              <a:t>Variabler – de som forskarna observerar </a:t>
            </a:r>
            <a:r>
              <a:rPr lang="sv-SE" dirty="0"/>
              <a:t>och som varierar i värde beroende på faktorerna (kallas för </a:t>
            </a:r>
            <a:r>
              <a:rPr lang="sv-SE" dirty="0" err="1"/>
              <a:t>dependent</a:t>
            </a:r>
            <a:r>
              <a:rPr lang="sv-SE" dirty="0"/>
              <a:t> variabels). Lärandemål:</a:t>
            </a:r>
          </a:p>
          <a:p>
            <a:r>
              <a:rPr lang="sv-SE" dirty="0"/>
              <a:t>c) Kvalitativa variabler innehåller </a:t>
            </a:r>
            <a:r>
              <a:rPr lang="sv-SE" b="1" dirty="0"/>
              <a:t>kategorier</a:t>
            </a:r>
            <a:r>
              <a:rPr lang="sv-SE" dirty="0"/>
              <a:t> medan de kvantitativa är </a:t>
            </a:r>
            <a:r>
              <a:rPr lang="sv-SE" b="1" dirty="0"/>
              <a:t>siffervariabler</a:t>
            </a:r>
            <a:r>
              <a:rPr lang="sv-SE" dirty="0"/>
              <a:t>. Kval = kön, kvant = vikt. Presentationssätt: kval – frekvenstabell, cirkeldiagram, histogram </a:t>
            </a:r>
            <a:r>
              <a:rPr lang="sv-SE" dirty="0" err="1"/>
              <a:t>mfl</a:t>
            </a:r>
            <a:r>
              <a:rPr lang="sv-SE" dirty="0"/>
              <a:t>. kvant </a:t>
            </a:r>
            <a:r>
              <a:rPr lang="sv-SE" b="1" dirty="0"/>
              <a:t>– tabeller med medelvärde SD eller median IQR, punktdiagram, linjediagram </a:t>
            </a:r>
            <a:r>
              <a:rPr lang="sv-SE" b="1" dirty="0" err="1"/>
              <a:t>mfl</a:t>
            </a:r>
            <a:r>
              <a:rPr lang="sv-SE" dirty="0"/>
              <a:t>.</a:t>
            </a:r>
          </a:p>
        </p:txBody>
      </p:sp>
    </p:spTree>
    <p:extLst>
      <p:ext uri="{BB962C8B-B14F-4D97-AF65-F5344CB8AC3E}">
        <p14:creationId xmlns:p14="http://schemas.microsoft.com/office/powerpoint/2010/main" val="376393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lnSpcReduction="10000"/>
          </a:bodyPr>
          <a:lstStyle/>
          <a:p>
            <a:pPr marL="0" indent="0">
              <a:buNone/>
            </a:pPr>
            <a:r>
              <a:rPr lang="sv-SE" b="1" dirty="0"/>
              <a:t>Förslag på svar: </a:t>
            </a:r>
          </a:p>
          <a:p>
            <a:pPr marL="514350" indent="-514350">
              <a:buFont typeface="+mj-lt"/>
              <a:buAutoNum type="arabicPeriod"/>
            </a:pPr>
            <a:r>
              <a:rPr lang="sv-SE" dirty="0" err="1"/>
              <a:t>Hjärt</a:t>
            </a:r>
            <a:r>
              <a:rPr lang="sv-SE" dirty="0"/>
              <a:t> - och kärlsjukdomar</a:t>
            </a:r>
          </a:p>
          <a:p>
            <a:pPr marL="514350" indent="-514350">
              <a:buFont typeface="+mj-lt"/>
              <a:buAutoNum type="arabicPeriod"/>
            </a:pPr>
            <a:r>
              <a:rPr lang="sv-SE" dirty="0"/>
              <a:t>Psykisk ohälsa</a:t>
            </a:r>
          </a:p>
          <a:p>
            <a:pPr marL="514350" indent="-514350">
              <a:buFont typeface="+mj-lt"/>
              <a:buAutoNum type="arabicPeriod"/>
            </a:pPr>
            <a:r>
              <a:rPr lang="sv-SE" dirty="0"/>
              <a:t>Tumörsjukdomar</a:t>
            </a:r>
          </a:p>
          <a:p>
            <a:pPr marL="514350" indent="-514350">
              <a:buFont typeface="+mj-lt"/>
              <a:buAutoNum type="arabicPeriod"/>
            </a:pPr>
            <a:r>
              <a:rPr lang="sv-SE" dirty="0"/>
              <a:t>Rörelseorganens sjukdomar</a:t>
            </a:r>
          </a:p>
          <a:p>
            <a:pPr marL="514350" indent="-514350">
              <a:buFont typeface="+mj-lt"/>
              <a:buAutoNum type="arabicPeriod"/>
            </a:pPr>
            <a:r>
              <a:rPr lang="sv-SE" dirty="0"/>
              <a:t>Allergier</a:t>
            </a:r>
          </a:p>
          <a:p>
            <a:pPr marL="514350" indent="-514350">
              <a:buFont typeface="+mj-lt"/>
              <a:buAutoNum type="arabicPeriod"/>
            </a:pPr>
            <a:r>
              <a:rPr lang="sv-SE" dirty="0" err="1"/>
              <a:t>Olycksfallskador</a:t>
            </a:r>
            <a:endParaRPr lang="sv-SE" dirty="0"/>
          </a:p>
          <a:p>
            <a:pPr marL="514350" indent="-514350">
              <a:buFont typeface="+mj-lt"/>
              <a:buAutoNum type="arabicPeriod"/>
            </a:pPr>
            <a:r>
              <a:rPr lang="sv-SE" dirty="0"/>
              <a:t>Infektionssjukdomar</a:t>
            </a:r>
          </a:p>
          <a:p>
            <a:pPr marL="514350" indent="-514350">
              <a:buFont typeface="+mj-lt"/>
              <a:buAutoNum type="arabicPeriod"/>
            </a:pPr>
            <a:r>
              <a:rPr lang="sv-SE" dirty="0"/>
              <a:t>Tandproblem. </a:t>
            </a:r>
          </a:p>
          <a:p>
            <a:endParaRPr lang="sv-SE" dirty="0"/>
          </a:p>
        </p:txBody>
      </p:sp>
    </p:spTree>
    <p:extLst>
      <p:ext uri="{BB962C8B-B14F-4D97-AF65-F5344CB8AC3E}">
        <p14:creationId xmlns:p14="http://schemas.microsoft.com/office/powerpoint/2010/main" val="5128697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586</TotalTime>
  <Words>4410</Words>
  <Application>Microsoft Office PowerPoint</Application>
  <PresentationFormat>Bredbild</PresentationFormat>
  <Paragraphs>242</Paragraphs>
  <Slides>87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87</vt:i4>
      </vt:variant>
    </vt:vector>
  </HeadingPairs>
  <TitlesOfParts>
    <vt:vector size="91" baseType="lpstr">
      <vt:lpstr>Arial</vt:lpstr>
      <vt:lpstr>Calibri</vt:lpstr>
      <vt:lpstr>Calibri Light</vt:lpstr>
      <vt:lpstr>Office-tema</vt:lpstr>
      <vt:lpstr>PU + VT</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Tenta frågor </dc:title>
  <dc:creator>stefan albrektsson</dc:creator>
  <cp:lastModifiedBy>JoakimAlm</cp:lastModifiedBy>
  <cp:revision>80</cp:revision>
  <cp:lastPrinted>2018-05-06T13:16:38Z</cp:lastPrinted>
  <dcterms:created xsi:type="dcterms:W3CDTF">2018-05-06T10:24:24Z</dcterms:created>
  <dcterms:modified xsi:type="dcterms:W3CDTF">2019-08-03T14:11:24Z</dcterms:modified>
</cp:coreProperties>
</file>