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60" r:id="rId43"/>
    <p:sldId id="361" r:id="rId44"/>
    <p:sldId id="368" r:id="rId45"/>
    <p:sldId id="369" r:id="rId46"/>
    <p:sldId id="384" r:id="rId47"/>
    <p:sldId id="385" r:id="rId48"/>
    <p:sldId id="386" r:id="rId49"/>
    <p:sldId id="387"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298" r:id="rId65"/>
    <p:sldId id="299" r:id="rId66"/>
    <p:sldId id="300" r:id="rId67"/>
    <p:sldId id="301" r:id="rId68"/>
    <p:sldId id="362" r:id="rId69"/>
    <p:sldId id="363" r:id="rId70"/>
    <p:sldId id="302" r:id="rId71"/>
    <p:sldId id="303" r:id="rId72"/>
    <p:sldId id="304" r:id="rId73"/>
    <p:sldId id="305" r:id="rId74"/>
    <p:sldId id="306" r:id="rId75"/>
    <p:sldId id="307" r:id="rId76"/>
    <p:sldId id="308" r:id="rId77"/>
    <p:sldId id="309" r:id="rId78"/>
    <p:sldId id="310" r:id="rId79"/>
    <p:sldId id="311" r:id="rId80"/>
    <p:sldId id="364" r:id="rId81"/>
    <p:sldId id="365" r:id="rId82"/>
    <p:sldId id="312" r:id="rId83"/>
    <p:sldId id="313" r:id="rId84"/>
    <p:sldId id="366" r:id="rId85"/>
    <p:sldId id="367" r:id="rId86"/>
    <p:sldId id="314" r:id="rId87"/>
    <p:sldId id="315" r:id="rId88"/>
    <p:sldId id="316" r:id="rId89"/>
    <p:sldId id="317" r:id="rId90"/>
    <p:sldId id="318" r:id="rId91"/>
    <p:sldId id="319" r:id="rId92"/>
    <p:sldId id="320" r:id="rId93"/>
    <p:sldId id="321" r:id="rId94"/>
    <p:sldId id="322" r:id="rId95"/>
    <p:sldId id="323" r:id="rId96"/>
    <p:sldId id="324" r:id="rId97"/>
    <p:sldId id="325" r:id="rId98"/>
    <p:sldId id="326" r:id="rId99"/>
    <p:sldId id="327" r:id="rId100"/>
    <p:sldId id="328" r:id="rId101"/>
    <p:sldId id="329" r:id="rId102"/>
    <p:sldId id="330" r:id="rId103"/>
    <p:sldId id="331" r:id="rId104"/>
    <p:sldId id="332" r:id="rId105"/>
    <p:sldId id="333" r:id="rId106"/>
    <p:sldId id="334" r:id="rId107"/>
    <p:sldId id="335" r:id="rId108"/>
    <p:sldId id="336" r:id="rId109"/>
    <p:sldId id="337" r:id="rId110"/>
    <p:sldId id="338" r:id="rId111"/>
    <p:sldId id="339" r:id="rId112"/>
    <p:sldId id="340" r:id="rId113"/>
    <p:sldId id="341" r:id="rId114"/>
    <p:sldId id="342" r:id="rId115"/>
    <p:sldId id="343" r:id="rId116"/>
    <p:sldId id="344" r:id="rId117"/>
    <p:sldId id="345" r:id="rId118"/>
    <p:sldId id="346" r:id="rId119"/>
    <p:sldId id="347" r:id="rId120"/>
    <p:sldId id="348" r:id="rId121"/>
    <p:sldId id="349" r:id="rId122"/>
    <p:sldId id="350" r:id="rId123"/>
    <p:sldId id="351" r:id="rId124"/>
    <p:sldId id="352" r:id="rId125"/>
    <p:sldId id="353" r:id="rId126"/>
    <p:sldId id="359" r:id="rId127"/>
    <p:sldId id="354" r:id="rId128"/>
    <p:sldId id="355" r:id="rId129"/>
    <p:sldId id="356" r:id="rId130"/>
    <p:sldId id="357" r:id="rId131"/>
    <p:sldId id="358" r:id="rId1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90" autoAdjust="0"/>
    <p:restoredTop sz="94611"/>
  </p:normalViewPr>
  <p:slideViewPr>
    <p:cSldViewPr snapToGrid="0" snapToObjects="1">
      <p:cViewPr varScale="1">
        <p:scale>
          <a:sx n="114" d="100"/>
          <a:sy n="114" d="100"/>
        </p:scale>
        <p:origin x="10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formatet för bakgrundsrubriken</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C75C95B-F69A-5A41-A63B-1CC2DBCDCD0F}" type="datetimeFigureOut">
              <a:rPr lang="sv-SE" smtClean="0"/>
              <a:t>2019-08-04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107660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C75C95B-F69A-5A41-A63B-1CC2DBCDCD0F}" type="datetimeFigureOut">
              <a:rPr lang="sv-SE" smtClean="0"/>
              <a:t>2019-08-04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90437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formatet för bakgrundsrubriken</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C75C95B-F69A-5A41-A63B-1CC2DBCDCD0F}" type="datetimeFigureOut">
              <a:rPr lang="sv-SE" smtClean="0"/>
              <a:t>2019-08-04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202046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C75C95B-F69A-5A41-A63B-1CC2DBCDCD0F}" type="datetimeFigureOut">
              <a:rPr lang="sv-SE" smtClean="0"/>
              <a:t>2019-08-04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194440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formatet för bakgrundsrubriken</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C75C95B-F69A-5A41-A63B-1CC2DBCDCD0F}" type="datetimeFigureOut">
              <a:rPr lang="sv-SE" smtClean="0"/>
              <a:t>2019-08-04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140801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C75C95B-F69A-5A41-A63B-1CC2DBCDCD0F}" type="datetimeFigureOut">
              <a:rPr lang="sv-SE" smtClean="0"/>
              <a:t>2019-08-04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132510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formatet för bakgrundsrubriken</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C75C95B-F69A-5A41-A63B-1CC2DBCDCD0F}" type="datetimeFigureOut">
              <a:rPr lang="sv-SE" smtClean="0"/>
              <a:t>2019-08-04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169532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datum 2"/>
          <p:cNvSpPr>
            <a:spLocks noGrp="1"/>
          </p:cNvSpPr>
          <p:nvPr>
            <p:ph type="dt" sz="half" idx="10"/>
          </p:nvPr>
        </p:nvSpPr>
        <p:spPr/>
        <p:txBody>
          <a:bodyPr/>
          <a:lstStyle/>
          <a:p>
            <a:fld id="{7C75C95B-F69A-5A41-A63B-1CC2DBCDCD0F}" type="datetimeFigureOut">
              <a:rPr lang="sv-SE" smtClean="0"/>
              <a:t>2019-08-04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51458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C75C95B-F69A-5A41-A63B-1CC2DBCDCD0F}" type="datetimeFigureOut">
              <a:rPr lang="sv-SE" smtClean="0"/>
              <a:t>2019-08-04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67553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formatet för bakgrundsrubriken</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C75C95B-F69A-5A41-A63B-1CC2DBCDCD0F}" type="datetimeFigureOut">
              <a:rPr lang="sv-SE" smtClean="0"/>
              <a:t>2019-08-04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206674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formatet för bakgrundsrubriken</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C75C95B-F69A-5A41-A63B-1CC2DBCDCD0F}" type="datetimeFigureOut">
              <a:rPr lang="sv-SE" smtClean="0"/>
              <a:t>2019-08-04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C3E0C9-5298-6F4B-B89F-793A5BAE5DF5}" type="slidenum">
              <a:rPr lang="sv-SE" smtClean="0"/>
              <a:t>‹#›</a:t>
            </a:fld>
            <a:endParaRPr lang="sv-SE"/>
          </a:p>
        </p:txBody>
      </p:sp>
    </p:spTree>
    <p:extLst>
      <p:ext uri="{BB962C8B-B14F-4D97-AF65-F5344CB8AC3E}">
        <p14:creationId xmlns:p14="http://schemas.microsoft.com/office/powerpoint/2010/main" val="16347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C95B-F69A-5A41-A63B-1CC2DBCDCD0F}" type="datetimeFigureOut">
              <a:rPr lang="sv-SE" smtClean="0"/>
              <a:t>2019-08-04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E0C9-5298-6F4B-B89F-793A5BAE5DF5}" type="slidenum">
              <a:rPr lang="sv-SE" smtClean="0"/>
              <a:t>‹#›</a:t>
            </a:fld>
            <a:endParaRPr lang="sv-SE"/>
          </a:p>
        </p:txBody>
      </p:sp>
    </p:spTree>
    <p:extLst>
      <p:ext uri="{BB962C8B-B14F-4D97-AF65-F5344CB8AC3E}">
        <p14:creationId xmlns:p14="http://schemas.microsoft.com/office/powerpoint/2010/main" val="44688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medicinare.n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51CB"/>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GEN</a:t>
            </a:r>
          </a:p>
        </p:txBody>
      </p:sp>
      <p:sp>
        <p:nvSpPr>
          <p:cNvPr id="3" name="Underrubrik 2"/>
          <p:cNvSpPr>
            <a:spLocks noGrp="1"/>
          </p:cNvSpPr>
          <p:nvPr>
            <p:ph type="subTitle" idx="1"/>
          </p:nvPr>
        </p:nvSpPr>
        <p:spPr>
          <a:xfrm>
            <a:off x="1524000" y="3602037"/>
            <a:ext cx="9062906" cy="2857485"/>
          </a:xfrm>
        </p:spPr>
        <p:txBody>
          <a:bodyPr>
            <a:normAutofit/>
          </a:bodyPr>
          <a:lstStyle/>
          <a:p>
            <a:r>
              <a:rPr lang="sv-SE" dirty="0"/>
              <a:t>Tentafrågor </a:t>
            </a:r>
          </a:p>
          <a:p>
            <a:endParaRPr lang="sv-SE" dirty="0"/>
          </a:p>
          <a:p>
            <a:r>
              <a:rPr lang="sv-SE" dirty="0"/>
              <a:t>Skapad av Stefan Albrektsson</a:t>
            </a:r>
          </a:p>
          <a:p>
            <a:r>
              <a:rPr lang="sv-SE" dirty="0"/>
              <a:t>Uppdaterad av Joakim Alm</a:t>
            </a:r>
          </a:p>
          <a:p>
            <a:r>
              <a:rPr lang="sv-SE" dirty="0"/>
              <a:t>Se mer frågor och lösningar på </a:t>
            </a:r>
            <a:r>
              <a:rPr lang="sv-SE" dirty="0">
                <a:hlinkClick r:id="rId2"/>
              </a:rPr>
              <a:t>https://www.medicinare.nu/</a:t>
            </a:r>
            <a:endParaRPr lang="sv-SE" dirty="0"/>
          </a:p>
        </p:txBody>
      </p:sp>
    </p:spTree>
    <p:extLst>
      <p:ext uri="{BB962C8B-B14F-4D97-AF65-F5344CB8AC3E}">
        <p14:creationId xmlns:p14="http://schemas.microsoft.com/office/powerpoint/2010/main" val="198581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20 (1 poäng) : </a:t>
            </a:r>
            <a:endParaRPr lang="sv-SE" dirty="0">
              <a:solidFill>
                <a:schemeClr val="tx1">
                  <a:lumMod val="95000"/>
                  <a:lumOff val="5000"/>
                </a:schemeClr>
              </a:solidFill>
            </a:endParaRPr>
          </a:p>
          <a:p>
            <a:r>
              <a:rPr lang="sv-SE" dirty="0"/>
              <a:t>Vilken är den vanligaste molekylen i en </a:t>
            </a:r>
            <a:r>
              <a:rPr lang="sv-SE" dirty="0" err="1"/>
              <a:t>hepatocyt</a:t>
            </a:r>
            <a:r>
              <a:rPr lang="sv-SE" dirty="0"/>
              <a:t>? </a:t>
            </a:r>
          </a:p>
          <a:p>
            <a:endParaRPr lang="sv-SE" dirty="0"/>
          </a:p>
        </p:txBody>
      </p:sp>
    </p:spTree>
    <p:extLst>
      <p:ext uri="{BB962C8B-B14F-4D97-AF65-F5344CB8AC3E}">
        <p14:creationId xmlns:p14="http://schemas.microsoft.com/office/powerpoint/2010/main" val="1704977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6 </a:t>
            </a:r>
            <a:r>
              <a:rPr lang="sv-SE" b="1" dirty="0"/>
              <a:t>(4 poäng) : </a:t>
            </a:r>
            <a:r>
              <a:rPr lang="sv-SE" dirty="0"/>
              <a:t>Ett enzym kan påskynda en kemisk reaktion genom att sänka aktiveringsenergin. Förklara , biokemiskt , hur detta sker. </a:t>
            </a:r>
          </a:p>
          <a:p>
            <a:endParaRPr lang="sv-SE" dirty="0"/>
          </a:p>
        </p:txBody>
      </p:sp>
    </p:spTree>
    <p:extLst>
      <p:ext uri="{BB962C8B-B14F-4D97-AF65-F5344CB8AC3E}">
        <p14:creationId xmlns:p14="http://schemas.microsoft.com/office/powerpoint/2010/main" val="13933986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p>
          <a:p>
            <a:r>
              <a:rPr lang="sv-SE" dirty="0"/>
              <a:t>Genom interaktioner med den </a:t>
            </a:r>
            <a:r>
              <a:rPr lang="sv-SE" b="1" dirty="0"/>
              <a:t>aktiva ytan </a:t>
            </a:r>
            <a:r>
              <a:rPr lang="sv-SE" dirty="0"/>
              <a:t>på enzymet kommer </a:t>
            </a:r>
            <a:r>
              <a:rPr lang="sv-SE" b="1" dirty="0"/>
              <a:t>substraten nära varandra </a:t>
            </a:r>
            <a:r>
              <a:rPr lang="sv-SE" dirty="0"/>
              <a:t>så att en reaktion kan ske, och genom interaktioner med den aktiva ytan fås </a:t>
            </a:r>
            <a:r>
              <a:rPr lang="sv-SE" b="1" dirty="0"/>
              <a:t>förskjutningar av elektroner </a:t>
            </a:r>
            <a:r>
              <a:rPr lang="sv-SE" dirty="0"/>
              <a:t>i </a:t>
            </a:r>
            <a:r>
              <a:rPr lang="sv-SE" b="1" dirty="0"/>
              <a:t>substratens kovalenta/elektronpar bindningar </a:t>
            </a:r>
            <a:r>
              <a:rPr lang="sv-SE" dirty="0"/>
              <a:t>så att vissa bindningar </a:t>
            </a:r>
            <a:r>
              <a:rPr lang="sv-SE" b="1" dirty="0"/>
              <a:t>försvagas</a:t>
            </a:r>
            <a:r>
              <a:rPr lang="sv-SE" dirty="0"/>
              <a:t> och nya kan bildas. Sänker aktiveringsenergin genom att stabilisera </a:t>
            </a:r>
            <a:r>
              <a:rPr lang="sv-SE" dirty="0" err="1"/>
              <a:t>transitionstillståndet</a:t>
            </a:r>
            <a:r>
              <a:rPr lang="sv-SE" dirty="0"/>
              <a:t>. </a:t>
            </a:r>
          </a:p>
          <a:p>
            <a:endParaRPr lang="sv-SE" dirty="0"/>
          </a:p>
        </p:txBody>
      </p:sp>
    </p:spTree>
    <p:extLst>
      <p:ext uri="{BB962C8B-B14F-4D97-AF65-F5344CB8AC3E}">
        <p14:creationId xmlns:p14="http://schemas.microsoft.com/office/powerpoint/2010/main" val="5411500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Pompes sjukdom som Samuel lider av beror på en enzymbrist orsakad av en nedärvd mutation i en gen som styr bildning av ett enzym. Pompes sjukdom kan drabba både pojkar och flickor. Samuels syster är frisk liksom hans föräldrar. Vi antar att incidensen för Pompes sjukdom är 2,5/100 000. </a:t>
            </a:r>
            <a:endParaRPr lang="sv-SE" dirty="0"/>
          </a:p>
          <a:p>
            <a:r>
              <a:rPr lang="sv-SE" b="1" dirty="0">
                <a:solidFill>
                  <a:schemeClr val="tx1">
                    <a:lumMod val="95000"/>
                    <a:lumOff val="5000"/>
                  </a:schemeClr>
                </a:solidFill>
              </a:rPr>
              <a:t>Fråga 17 </a:t>
            </a:r>
            <a:r>
              <a:rPr lang="sv-SE" b="1" dirty="0"/>
              <a:t>(2+2 poäng) : </a:t>
            </a:r>
            <a:endParaRPr lang="sv-SE" dirty="0"/>
          </a:p>
          <a:p>
            <a:r>
              <a:rPr lang="sv-SE" b="1" dirty="0"/>
              <a:t>Fråga 17a (2 poäng): </a:t>
            </a:r>
            <a:r>
              <a:rPr lang="sv-SE" dirty="0"/>
              <a:t>Hur stor är risken för att ett framtida syskon till Samuel ska drabbas av sjukdomen? Motivera! </a:t>
            </a:r>
          </a:p>
          <a:p>
            <a:endParaRPr lang="sv-SE" dirty="0"/>
          </a:p>
        </p:txBody>
      </p:sp>
    </p:spTree>
    <p:extLst>
      <p:ext uri="{BB962C8B-B14F-4D97-AF65-F5344CB8AC3E}">
        <p14:creationId xmlns:p14="http://schemas.microsoft.com/office/powerpoint/2010/main" val="8513604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p>
          <a:p>
            <a:r>
              <a:rPr lang="sv-SE" dirty="0"/>
              <a:t>Av sjukdomsbilden framgår att ärftlighetsmönstret är </a:t>
            </a:r>
            <a:r>
              <a:rPr lang="sv-SE" b="1" dirty="0"/>
              <a:t>autosomalt recessivt</a:t>
            </a:r>
            <a:r>
              <a:rPr lang="sv-SE" dirty="0"/>
              <a:t>. Samuels föräldrar måste då båda vara </a:t>
            </a:r>
            <a:r>
              <a:rPr lang="sv-SE" dirty="0" err="1"/>
              <a:t>heterozygota</a:t>
            </a:r>
            <a:r>
              <a:rPr lang="sv-SE" dirty="0"/>
              <a:t> bärare av mutationen och risken för att ett framtida syskon till Samuel blir sjukt är 25%. </a:t>
            </a:r>
          </a:p>
          <a:p>
            <a:endParaRPr lang="sv-SE" dirty="0"/>
          </a:p>
        </p:txBody>
      </p:sp>
    </p:spTree>
    <p:extLst>
      <p:ext uri="{BB962C8B-B14F-4D97-AF65-F5344CB8AC3E}">
        <p14:creationId xmlns:p14="http://schemas.microsoft.com/office/powerpoint/2010/main" val="1308036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17 b </a:t>
            </a:r>
            <a:r>
              <a:rPr lang="sv-SE" b="1" dirty="0"/>
              <a:t>(2 poäng) : </a:t>
            </a:r>
            <a:endParaRPr lang="sv-SE" dirty="0"/>
          </a:p>
          <a:p>
            <a:r>
              <a:rPr lang="sv-SE" dirty="0"/>
              <a:t>Hur stor är risken för ett framtida syskonbarn till Samuel att bli sjukt? Motivera! Vi förutsätter att den som drabbas av Pompes sjukdom är in fertil . </a:t>
            </a:r>
          </a:p>
          <a:p>
            <a:endParaRPr lang="sv-SE" dirty="0"/>
          </a:p>
        </p:txBody>
      </p:sp>
    </p:spTree>
    <p:extLst>
      <p:ext uri="{BB962C8B-B14F-4D97-AF65-F5344CB8AC3E}">
        <p14:creationId xmlns:p14="http://schemas.microsoft.com/office/powerpoint/2010/main" val="15416956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0177"/>
            <a:ext cx="12020764" cy="2205151"/>
          </a:xfrm>
        </p:spPr>
      </p:pic>
    </p:spTree>
    <p:extLst>
      <p:ext uri="{BB962C8B-B14F-4D97-AF65-F5344CB8AC3E}">
        <p14:creationId xmlns:p14="http://schemas.microsoft.com/office/powerpoint/2010/main" val="18891935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Pompes sjukdom orsakas av mutation i genen GAA. </a:t>
            </a:r>
            <a:r>
              <a:rPr lang="sv-SE" i="1" dirty="0" err="1"/>
              <a:t>Mutationsspektrat</a:t>
            </a:r>
            <a:r>
              <a:rPr lang="sv-SE" i="1" dirty="0"/>
              <a:t> är brett, </a:t>
            </a:r>
            <a:r>
              <a:rPr lang="sv-SE" i="1" dirty="0" err="1"/>
              <a:t>bl</a:t>
            </a:r>
            <a:r>
              <a:rPr lang="sv-SE" i="1" dirty="0"/>
              <a:t> a förkommer mutationer som påverkar RNA - splitsning (RNA </a:t>
            </a:r>
            <a:r>
              <a:rPr lang="sv-SE" i="1" dirty="0" err="1"/>
              <a:t>splicing</a:t>
            </a:r>
            <a:r>
              <a:rPr lang="sv-SE" i="1" dirty="0"/>
              <a:t>). </a:t>
            </a:r>
            <a:endParaRPr lang="sv-SE" dirty="0"/>
          </a:p>
          <a:p>
            <a:r>
              <a:rPr lang="sv-SE" b="1" dirty="0">
                <a:solidFill>
                  <a:schemeClr val="tx1">
                    <a:lumMod val="95000"/>
                    <a:lumOff val="5000"/>
                  </a:schemeClr>
                </a:solidFill>
              </a:rPr>
              <a:t>Fråga 18 </a:t>
            </a:r>
            <a:r>
              <a:rPr lang="sv-SE" b="1" dirty="0"/>
              <a:t>(2 poäng) : </a:t>
            </a:r>
            <a:r>
              <a:rPr lang="sv-SE" dirty="0"/>
              <a:t>Ge exempel på vilken funktionell betydelse alternativ splitsning kan ha? </a:t>
            </a:r>
          </a:p>
          <a:p>
            <a:endParaRPr lang="sv-SE" dirty="0"/>
          </a:p>
        </p:txBody>
      </p:sp>
    </p:spTree>
    <p:extLst>
      <p:ext uri="{BB962C8B-B14F-4D97-AF65-F5344CB8AC3E}">
        <p14:creationId xmlns:p14="http://schemas.microsoft.com/office/powerpoint/2010/main" val="11302235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”God ekonomi” – </a:t>
            </a:r>
            <a:r>
              <a:rPr lang="sv-SE" b="1" dirty="0"/>
              <a:t>samma gen kan ge upphov till en mängd proteiner</a:t>
            </a:r>
            <a:r>
              <a:rPr lang="sv-SE" dirty="0"/>
              <a:t>. Med hjälp av regulatoriska proteiner kan olika varianter komma till uttryck i olika celler/vävnader. Viktigt för evolutionen av nya proteiner. </a:t>
            </a:r>
          </a:p>
          <a:p>
            <a:endParaRPr lang="sv-SE" dirty="0"/>
          </a:p>
        </p:txBody>
      </p:sp>
    </p:spTree>
    <p:extLst>
      <p:ext uri="{BB962C8B-B14F-4D97-AF65-F5344CB8AC3E}">
        <p14:creationId xmlns:p14="http://schemas.microsoft.com/office/powerpoint/2010/main" val="11740782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19 </a:t>
            </a:r>
            <a:r>
              <a:rPr lang="sv-SE" b="1" dirty="0"/>
              <a:t>(2 poäng) : </a:t>
            </a:r>
            <a:r>
              <a:rPr lang="sv-SE" dirty="0"/>
              <a:t>Vad avgör var i pre-</a:t>
            </a:r>
            <a:r>
              <a:rPr lang="sv-SE" dirty="0" err="1"/>
              <a:t>mRNA</a:t>
            </a:r>
            <a:r>
              <a:rPr lang="sv-SE" dirty="0"/>
              <a:t> splitsningen sker generellt sett? Beskriv några egenskaper av betydelse för detta! </a:t>
            </a:r>
          </a:p>
          <a:p>
            <a:endParaRPr lang="sv-SE" dirty="0"/>
          </a:p>
        </p:txBody>
      </p:sp>
    </p:spTree>
    <p:extLst>
      <p:ext uri="{BB962C8B-B14F-4D97-AF65-F5344CB8AC3E}">
        <p14:creationId xmlns:p14="http://schemas.microsoft.com/office/powerpoint/2010/main" val="16529453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Sekvenserna vid </a:t>
            </a:r>
            <a:r>
              <a:rPr lang="sv-SE" dirty="0" err="1"/>
              <a:t>exon</a:t>
            </a:r>
            <a:r>
              <a:rPr lang="sv-SE" dirty="0"/>
              <a:t>/intron - och intron/</a:t>
            </a:r>
            <a:r>
              <a:rPr lang="sv-SE" dirty="0" err="1"/>
              <a:t>exon</a:t>
            </a:r>
            <a:r>
              <a:rPr lang="sv-SE" dirty="0"/>
              <a:t> - gränserna, en adenin - innehållande </a:t>
            </a:r>
            <a:r>
              <a:rPr lang="sv-SE" b="1" dirty="0" err="1"/>
              <a:t>intronsekvens</a:t>
            </a:r>
            <a:r>
              <a:rPr lang="sv-SE" dirty="0"/>
              <a:t> som behövs för att </a:t>
            </a:r>
            <a:r>
              <a:rPr lang="sv-SE" dirty="0" err="1"/>
              <a:t>intronet</a:t>
            </a:r>
            <a:r>
              <a:rPr lang="sv-SE" dirty="0"/>
              <a:t> ska kunna klyvas bort (</a:t>
            </a:r>
            <a:r>
              <a:rPr lang="sv-SE" b="1" dirty="0" err="1"/>
              <a:t>branch</a:t>
            </a:r>
            <a:r>
              <a:rPr lang="sv-SE" b="1" dirty="0"/>
              <a:t> </a:t>
            </a:r>
            <a:r>
              <a:rPr lang="sv-SE" b="1" dirty="0" err="1"/>
              <a:t>point</a:t>
            </a:r>
            <a:r>
              <a:rPr lang="sv-SE" dirty="0"/>
              <a:t>), </a:t>
            </a:r>
            <a:r>
              <a:rPr lang="sv-SE" b="1" dirty="0"/>
              <a:t>SR - proteiner </a:t>
            </a:r>
            <a:r>
              <a:rPr lang="sv-SE" dirty="0"/>
              <a:t>som binder till </a:t>
            </a:r>
            <a:r>
              <a:rPr lang="sv-SE" dirty="0" err="1"/>
              <a:t>exonsekvenser</a:t>
            </a:r>
            <a:r>
              <a:rPr lang="sv-SE" dirty="0"/>
              <a:t> och som kan underlätta för </a:t>
            </a:r>
            <a:r>
              <a:rPr lang="sv-SE" dirty="0" err="1"/>
              <a:t>snRNPs</a:t>
            </a:r>
            <a:r>
              <a:rPr lang="sv-SE" dirty="0"/>
              <a:t> att hitta intron/</a:t>
            </a:r>
            <a:r>
              <a:rPr lang="sv-SE" dirty="0" err="1"/>
              <a:t>exon</a:t>
            </a:r>
            <a:r>
              <a:rPr lang="sv-SE" dirty="0"/>
              <a:t> - gränserna. </a:t>
            </a:r>
            <a:r>
              <a:rPr lang="sv-SE" dirty="0" err="1"/>
              <a:t>Kromatinstrukturen</a:t>
            </a:r>
            <a:r>
              <a:rPr lang="sv-SE" dirty="0"/>
              <a:t> tros också kunna påverka splitslingen genom att splitsosomen kopplas på pre - </a:t>
            </a:r>
            <a:r>
              <a:rPr lang="sv-SE" dirty="0" err="1"/>
              <a:t>mRNA</a:t>
            </a:r>
            <a:r>
              <a:rPr lang="sv-SE" dirty="0"/>
              <a:t> t i nära anslutning till det transkriberade </a:t>
            </a:r>
            <a:r>
              <a:rPr lang="sv-SE" dirty="0" err="1"/>
              <a:t>DNAt</a:t>
            </a:r>
            <a:r>
              <a:rPr lang="sv-SE" dirty="0"/>
              <a:t>. De två senare faktorerna krävs inte för full poäng om betydelsen av de nämnda sekvenserna i pre - </a:t>
            </a:r>
            <a:r>
              <a:rPr lang="sv-SE" dirty="0" err="1"/>
              <a:t>mRNA</a:t>
            </a:r>
            <a:r>
              <a:rPr lang="sv-SE" dirty="0"/>
              <a:t> för klyvningsprocessen beskrivs på ett klart sätt. </a:t>
            </a:r>
          </a:p>
          <a:p>
            <a:endParaRPr lang="sv-SE" dirty="0"/>
          </a:p>
        </p:txBody>
      </p:sp>
    </p:spTree>
    <p:extLst>
      <p:ext uri="{BB962C8B-B14F-4D97-AF65-F5344CB8AC3E}">
        <p14:creationId xmlns:p14="http://schemas.microsoft.com/office/powerpoint/2010/main" val="120361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H2O</a:t>
            </a:r>
          </a:p>
        </p:txBody>
      </p:sp>
    </p:spTree>
    <p:extLst>
      <p:ext uri="{BB962C8B-B14F-4D97-AF65-F5344CB8AC3E}">
        <p14:creationId xmlns:p14="http://schemas.microsoft.com/office/powerpoint/2010/main" val="14993974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20 </a:t>
            </a:r>
            <a:r>
              <a:rPr lang="sv-SE" b="1" dirty="0"/>
              <a:t>(3 poäng) : </a:t>
            </a:r>
            <a:r>
              <a:rPr lang="sv-SE" dirty="0"/>
              <a:t>Under utredning av Samuel undersöktes om man kunde finna någon mutation/</a:t>
            </a:r>
            <a:r>
              <a:rPr lang="sv-SE" dirty="0" err="1"/>
              <a:t>polymorfi</a:t>
            </a:r>
            <a:r>
              <a:rPr lang="sv-SE" dirty="0"/>
              <a:t> . En metod att analysera förekomsten av en mutation/</a:t>
            </a:r>
            <a:r>
              <a:rPr lang="sv-SE" dirty="0" err="1"/>
              <a:t>polymorfi</a:t>
            </a:r>
            <a:r>
              <a:rPr lang="sv-SE" dirty="0"/>
              <a:t> är </a:t>
            </a:r>
            <a:r>
              <a:rPr lang="sv-SE" b="1" dirty="0"/>
              <a:t>PCR</a:t>
            </a:r>
            <a:r>
              <a:rPr lang="sv-SE" dirty="0"/>
              <a:t> - </a:t>
            </a:r>
            <a:r>
              <a:rPr lang="sv-SE" b="1" dirty="0"/>
              <a:t>RFLP</a:t>
            </a:r>
            <a:r>
              <a:rPr lang="sv-SE" dirty="0"/>
              <a:t>(</a:t>
            </a:r>
            <a:r>
              <a:rPr lang="sv-SE" dirty="0" err="1"/>
              <a:t>Restriction</a:t>
            </a:r>
            <a:r>
              <a:rPr lang="sv-SE" dirty="0"/>
              <a:t> fragment </a:t>
            </a:r>
            <a:r>
              <a:rPr lang="sv-SE" dirty="0" err="1"/>
              <a:t>length</a:t>
            </a:r>
            <a:r>
              <a:rPr lang="sv-SE" dirty="0"/>
              <a:t> </a:t>
            </a:r>
            <a:r>
              <a:rPr lang="sv-SE" dirty="0" err="1"/>
              <a:t>polymorphism</a:t>
            </a:r>
            <a:r>
              <a:rPr lang="sv-SE" dirty="0"/>
              <a:t>). Förklara vilka de principiella stegen i metoden är och vad det är i metoden som gör att du kan hitta </a:t>
            </a:r>
            <a:r>
              <a:rPr lang="sv-SE" dirty="0" err="1"/>
              <a:t>polymorfin</a:t>
            </a:r>
            <a:r>
              <a:rPr lang="sv-SE" dirty="0"/>
              <a:t>. </a:t>
            </a:r>
          </a:p>
          <a:p>
            <a:endParaRPr lang="sv-SE" dirty="0"/>
          </a:p>
        </p:txBody>
      </p:sp>
    </p:spTree>
    <p:extLst>
      <p:ext uri="{BB962C8B-B14F-4D97-AF65-F5344CB8AC3E}">
        <p14:creationId xmlns:p14="http://schemas.microsoft.com/office/powerpoint/2010/main" val="20875410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a:bodyPr>
          <a:lstStyle/>
          <a:p>
            <a:r>
              <a:rPr lang="sv-SE" dirty="0"/>
              <a:t>Förslag på svar: </a:t>
            </a:r>
          </a:p>
          <a:p>
            <a:r>
              <a:rPr lang="sv-SE" b="1" dirty="0"/>
              <a:t>Steg 1</a:t>
            </a:r>
            <a:r>
              <a:rPr lang="sv-SE" dirty="0"/>
              <a:t>: PCR - </a:t>
            </a:r>
            <a:r>
              <a:rPr lang="sv-SE" dirty="0" err="1"/>
              <a:t>amplifiering</a:t>
            </a:r>
            <a:r>
              <a:rPr lang="sv-SE" dirty="0"/>
              <a:t> av genomiskt DNA. </a:t>
            </a:r>
          </a:p>
          <a:p>
            <a:r>
              <a:rPr lang="sv-SE" b="1" dirty="0"/>
              <a:t>Steg 2</a:t>
            </a:r>
            <a:r>
              <a:rPr lang="sv-SE" dirty="0"/>
              <a:t>: Klyvning med </a:t>
            </a:r>
            <a:r>
              <a:rPr lang="sv-SE" b="1" dirty="0"/>
              <a:t>restriktionsenzym</a:t>
            </a:r>
            <a:r>
              <a:rPr lang="sv-SE" dirty="0"/>
              <a:t>. </a:t>
            </a:r>
          </a:p>
          <a:p>
            <a:r>
              <a:rPr lang="sv-SE" b="1" dirty="0"/>
              <a:t>Steg 3</a:t>
            </a:r>
            <a:r>
              <a:rPr lang="sv-SE" dirty="0"/>
              <a:t>: Separation på </a:t>
            </a:r>
            <a:r>
              <a:rPr lang="sv-SE" b="1" dirty="0"/>
              <a:t>agarosgel</a:t>
            </a:r>
            <a:r>
              <a:rPr lang="sv-SE" dirty="0"/>
              <a:t>. Detektion med </a:t>
            </a:r>
            <a:r>
              <a:rPr lang="sv-SE" dirty="0" err="1"/>
              <a:t>etidium</a:t>
            </a:r>
            <a:r>
              <a:rPr lang="sv-SE" dirty="0"/>
              <a:t> bromid och UV - ljus. Det som särskiljer muterat från normalt DNA i metoden är att man väljer ett restriktionsenzym som har en specifik igenkänningssekvens som binder in och klyver enbart den ena varianten (t ex mutant). </a:t>
            </a:r>
          </a:p>
          <a:p>
            <a:r>
              <a:rPr lang="sv-SE" dirty="0"/>
              <a:t>Om hela </a:t>
            </a:r>
            <a:r>
              <a:rPr lang="sv-SE" b="1" dirty="0"/>
              <a:t>PCR - produkten var 300 </a:t>
            </a:r>
            <a:r>
              <a:rPr lang="sv-SE" b="1" dirty="0" err="1"/>
              <a:t>bp</a:t>
            </a:r>
            <a:r>
              <a:rPr lang="sv-SE" b="1" dirty="0"/>
              <a:t>, så är normalt </a:t>
            </a:r>
            <a:r>
              <a:rPr lang="sv-SE" dirty="0"/>
              <a:t>DNA - fragment 300 </a:t>
            </a:r>
            <a:r>
              <a:rPr lang="sv-SE" dirty="0" err="1"/>
              <a:t>bp</a:t>
            </a:r>
            <a:r>
              <a:rPr lang="sv-SE" dirty="0"/>
              <a:t>, </a:t>
            </a:r>
            <a:r>
              <a:rPr lang="sv-SE" b="1" dirty="0"/>
              <a:t>muterat är 100 + 200 </a:t>
            </a:r>
            <a:r>
              <a:rPr lang="sv-SE" b="1" dirty="0" err="1"/>
              <a:t>bp</a:t>
            </a:r>
            <a:r>
              <a:rPr lang="sv-SE" dirty="0"/>
              <a:t>. </a:t>
            </a:r>
            <a:r>
              <a:rPr lang="sv-SE" b="1" dirty="0"/>
              <a:t>En heterozygot individ får tre fragment; 100 + 200 + 300 </a:t>
            </a:r>
            <a:r>
              <a:rPr lang="sv-SE" b="1" dirty="0" err="1"/>
              <a:t>bp</a:t>
            </a:r>
            <a:r>
              <a:rPr lang="sv-SE" b="1" dirty="0"/>
              <a:t>. </a:t>
            </a:r>
          </a:p>
          <a:p>
            <a:endParaRPr lang="sv-SE" dirty="0"/>
          </a:p>
        </p:txBody>
      </p:sp>
    </p:spTree>
    <p:extLst>
      <p:ext uri="{BB962C8B-B14F-4D97-AF65-F5344CB8AC3E}">
        <p14:creationId xmlns:p14="http://schemas.microsoft.com/office/powerpoint/2010/main" val="18627249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21 </a:t>
            </a:r>
            <a:r>
              <a:rPr lang="sv-SE" b="1" dirty="0"/>
              <a:t>(3 poäng) </a:t>
            </a:r>
            <a:r>
              <a:rPr lang="sv-SE" dirty="0"/>
              <a:t>: En mutation skulle kunna orsaka att </a:t>
            </a:r>
            <a:r>
              <a:rPr lang="sv-SE" dirty="0" err="1"/>
              <a:t>cystein</a:t>
            </a:r>
            <a:r>
              <a:rPr lang="sv-SE" dirty="0"/>
              <a:t> (se nedan) ersätts med </a:t>
            </a:r>
            <a:r>
              <a:rPr lang="sv-SE" dirty="0" err="1"/>
              <a:t>tryptofan</a:t>
            </a:r>
            <a:r>
              <a:rPr lang="sv-SE" dirty="0"/>
              <a:t> (se nedan) i ett enzym. Vilka möjliga konsekvenser kan denna mutation få för enzymet? Förklara vad konsekvenserna beror på.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707" y="3376962"/>
            <a:ext cx="6574064" cy="2363437"/>
          </a:xfrm>
          <a:prstGeom prst="rect">
            <a:avLst/>
          </a:prstGeom>
        </p:spPr>
      </p:pic>
    </p:spTree>
    <p:extLst>
      <p:ext uri="{BB962C8B-B14F-4D97-AF65-F5344CB8AC3E}">
        <p14:creationId xmlns:p14="http://schemas.microsoft.com/office/powerpoint/2010/main" val="8020824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En </a:t>
            </a:r>
            <a:r>
              <a:rPr lang="sv-SE" b="1" dirty="0"/>
              <a:t>polär</a:t>
            </a:r>
            <a:r>
              <a:rPr lang="sv-SE" dirty="0"/>
              <a:t>, hydrofil aminosyra (</a:t>
            </a:r>
            <a:r>
              <a:rPr lang="sv-SE" dirty="0" err="1"/>
              <a:t>cystein</a:t>
            </a:r>
            <a:r>
              <a:rPr lang="sv-SE" dirty="0"/>
              <a:t>) byts mot en </a:t>
            </a:r>
            <a:r>
              <a:rPr lang="sv-SE" b="1" dirty="0" err="1"/>
              <a:t>opolär</a:t>
            </a:r>
            <a:r>
              <a:rPr lang="sv-SE" dirty="0"/>
              <a:t> hydrofob aminosyra (</a:t>
            </a:r>
            <a:r>
              <a:rPr lang="sv-SE" dirty="0" err="1"/>
              <a:t>tryptofan</a:t>
            </a:r>
            <a:r>
              <a:rPr lang="sv-SE" dirty="0"/>
              <a:t> ). Detta kan påverka tertiärstrukturen och veckningen av polypeptiden så att enzymet blir </a:t>
            </a:r>
            <a:r>
              <a:rPr lang="sv-SE" b="1" dirty="0"/>
              <a:t>degraderat</a:t>
            </a:r>
            <a:r>
              <a:rPr lang="sv-SE" dirty="0"/>
              <a:t>. Om veckningen </a:t>
            </a:r>
            <a:r>
              <a:rPr lang="sv-SE" b="1" dirty="0"/>
              <a:t>påverkar aktiva ytans interaktioner med substrat så kan enzymet bli inaktivt</a:t>
            </a:r>
            <a:r>
              <a:rPr lang="sv-SE" dirty="0"/>
              <a:t>. Om </a:t>
            </a:r>
            <a:r>
              <a:rPr lang="sv-SE" dirty="0" err="1"/>
              <a:t>cystein</a:t>
            </a:r>
            <a:r>
              <a:rPr lang="sv-SE" dirty="0"/>
              <a:t> sitter i aktiva ytan av enzymet så finns risken att enzymet blir inaktivt. </a:t>
            </a:r>
            <a:r>
              <a:rPr lang="sv-SE" b="1" dirty="0"/>
              <a:t>Disulfidbryggor skulle kunna brytas när </a:t>
            </a:r>
            <a:r>
              <a:rPr lang="sv-SE" b="1" dirty="0" err="1"/>
              <a:t>cystein</a:t>
            </a:r>
            <a:r>
              <a:rPr lang="sv-SE" b="1" dirty="0"/>
              <a:t> byts ut mot </a:t>
            </a:r>
            <a:r>
              <a:rPr lang="sv-SE" b="1" dirty="0" err="1"/>
              <a:t>tryptofan</a:t>
            </a:r>
            <a:r>
              <a:rPr lang="sv-SE" dirty="0"/>
              <a:t>. Detta kan påverka veckning samt aktivitet av enzymet. </a:t>
            </a:r>
          </a:p>
          <a:p>
            <a:endParaRPr lang="sv-SE" dirty="0"/>
          </a:p>
        </p:txBody>
      </p:sp>
    </p:spTree>
    <p:extLst>
      <p:ext uri="{BB962C8B-B14F-4D97-AF65-F5344CB8AC3E}">
        <p14:creationId xmlns:p14="http://schemas.microsoft.com/office/powerpoint/2010/main" val="8452714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När mamma Bella går på föreläsningar lyssnar </a:t>
            </a:r>
            <a:r>
              <a:rPr lang="sv-SE" i="1" dirty="0" err="1"/>
              <a:t>Fetus</a:t>
            </a:r>
            <a:r>
              <a:rPr lang="sv-SE" i="1" dirty="0"/>
              <a:t> spänt och lär sig en hel del själv faktiskt. Det är intressant att höra om hur anatomin utvecklas och om alla nya kunskaper om celler. Idag var det en föreläsare som nämnde den senaste nobelpristagaren i medicin eller fysiologi: </a:t>
            </a:r>
            <a:r>
              <a:rPr lang="sv-SE" i="1" dirty="0" err="1"/>
              <a:t>Yoshinori</a:t>
            </a:r>
            <a:r>
              <a:rPr lang="sv-SE" i="1" dirty="0"/>
              <a:t> </a:t>
            </a:r>
            <a:r>
              <a:rPr lang="sv-SE" i="1" dirty="0" err="1"/>
              <a:t>Ohsumi</a:t>
            </a:r>
            <a:r>
              <a:rPr lang="sv-SE" i="1" dirty="0"/>
              <a:t>, som har upptäckt och klarlagt maskineriet som styr </a:t>
            </a:r>
            <a:r>
              <a:rPr lang="sv-SE" b="1" i="1" dirty="0" err="1"/>
              <a:t>autofagi</a:t>
            </a:r>
            <a:r>
              <a:rPr lang="sv-SE" dirty="0"/>
              <a:t>. </a:t>
            </a:r>
          </a:p>
          <a:p>
            <a:r>
              <a:rPr lang="sv-SE" b="1" dirty="0">
                <a:solidFill>
                  <a:schemeClr val="tx1">
                    <a:lumMod val="95000"/>
                    <a:lumOff val="5000"/>
                  </a:schemeClr>
                </a:solidFill>
              </a:rPr>
              <a:t>Fråga 4 a </a:t>
            </a:r>
            <a:r>
              <a:rPr lang="sv-SE" b="1" dirty="0"/>
              <a:t>(2 poäng): </a:t>
            </a:r>
            <a:r>
              <a:rPr lang="sv-SE" dirty="0" err="1"/>
              <a:t>Autofagi</a:t>
            </a:r>
            <a:r>
              <a:rPr lang="sv-SE" dirty="0"/>
              <a:t> är en central process. Vilka funktioner har </a:t>
            </a:r>
            <a:r>
              <a:rPr lang="sv-SE" dirty="0" err="1"/>
              <a:t>autofagi</a:t>
            </a:r>
            <a:r>
              <a:rPr lang="sv-SE" dirty="0"/>
              <a:t>? </a:t>
            </a:r>
          </a:p>
          <a:p>
            <a:r>
              <a:rPr lang="sv-SE" b="1" dirty="0">
                <a:solidFill>
                  <a:schemeClr val="tx1">
                    <a:lumMod val="95000"/>
                    <a:lumOff val="5000"/>
                  </a:schemeClr>
                </a:solidFill>
              </a:rPr>
              <a:t>Fråga 4 b </a:t>
            </a:r>
            <a:r>
              <a:rPr lang="sv-SE" b="1" dirty="0"/>
              <a:t>(1 poäng): </a:t>
            </a:r>
            <a:r>
              <a:rPr lang="sv-SE" dirty="0"/>
              <a:t>Illustrera med en bild hur </a:t>
            </a:r>
            <a:r>
              <a:rPr lang="sv-SE" dirty="0" err="1"/>
              <a:t>autofagi</a:t>
            </a:r>
            <a:r>
              <a:rPr lang="sv-SE" dirty="0"/>
              <a:t> sker. </a:t>
            </a:r>
          </a:p>
          <a:p>
            <a:endParaRPr lang="sv-SE" dirty="0"/>
          </a:p>
        </p:txBody>
      </p:sp>
    </p:spTree>
    <p:extLst>
      <p:ext uri="{BB962C8B-B14F-4D97-AF65-F5344CB8AC3E}">
        <p14:creationId xmlns:p14="http://schemas.microsoft.com/office/powerpoint/2010/main" val="8736411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 </a:t>
            </a:r>
            <a:r>
              <a:rPr lang="sv-SE" dirty="0" err="1"/>
              <a:t>Autofagi</a:t>
            </a:r>
            <a:r>
              <a:rPr lang="sv-SE" dirty="0"/>
              <a:t> är en fundamental process för nedbrytning och </a:t>
            </a:r>
            <a:r>
              <a:rPr lang="sv-SE" b="1" dirty="0"/>
              <a:t>återvinning</a:t>
            </a:r>
            <a:r>
              <a:rPr lang="sv-SE" dirty="0"/>
              <a:t> av cellens egna beståndsdelar. </a:t>
            </a:r>
            <a:r>
              <a:rPr lang="sv-SE" dirty="0" err="1"/>
              <a:t>Autofagi</a:t>
            </a:r>
            <a:r>
              <a:rPr lang="sv-SE" dirty="0"/>
              <a:t> är viktigt för fysiologiska processer, så som för celler </a:t>
            </a:r>
            <a:r>
              <a:rPr lang="sv-SE" b="1" dirty="0"/>
              <a:t>felveckade proteiner</a:t>
            </a:r>
            <a:r>
              <a:rPr lang="sv-SE" dirty="0"/>
              <a:t>s förmåga att hantera </a:t>
            </a:r>
            <a:r>
              <a:rPr lang="sv-SE" b="1" dirty="0"/>
              <a:t>näringsbrist</a:t>
            </a:r>
            <a:r>
              <a:rPr lang="sv-SE" dirty="0"/>
              <a:t>, infektioner och avlägsna. </a:t>
            </a:r>
          </a:p>
          <a:p>
            <a:r>
              <a:rPr lang="sv-SE" dirty="0"/>
              <a:t>b)</a:t>
            </a:r>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19836" t="5797" r="13812" b="5470"/>
          <a:stretch/>
        </p:blipFill>
        <p:spPr>
          <a:xfrm>
            <a:off x="3288484" y="3523376"/>
            <a:ext cx="4513277" cy="3061982"/>
          </a:xfrm>
          <a:prstGeom prst="rect">
            <a:avLst/>
          </a:prstGeom>
        </p:spPr>
      </p:pic>
    </p:spTree>
    <p:extLst>
      <p:ext uri="{BB962C8B-B14F-4D97-AF65-F5344CB8AC3E}">
        <p14:creationId xmlns:p14="http://schemas.microsoft.com/office/powerpoint/2010/main" val="20241297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6 </a:t>
            </a:r>
            <a:r>
              <a:rPr lang="sv-SE" b="1" dirty="0"/>
              <a:t>(3 poäng ) : </a:t>
            </a:r>
            <a:r>
              <a:rPr lang="sv-SE" dirty="0"/>
              <a:t>Reglering av genuttryck utövas av cellen på flera olika nivåer där transkription av DNA till </a:t>
            </a:r>
            <a:r>
              <a:rPr lang="sv-SE" dirty="0" err="1"/>
              <a:t>mRNA</a:t>
            </a:r>
            <a:r>
              <a:rPr lang="sv-SE" dirty="0"/>
              <a:t> utgör en av de viktigaste. För att transkription skall kunna ske måste DNA molekylen </a:t>
            </a:r>
            <a:r>
              <a:rPr lang="sv-SE" b="1" dirty="0"/>
              <a:t>göras tillgänglig </a:t>
            </a:r>
            <a:r>
              <a:rPr lang="sv-SE" dirty="0"/>
              <a:t>för transkriptionsfaktorer genom att öppna </a:t>
            </a:r>
            <a:r>
              <a:rPr lang="sv-SE" dirty="0" err="1"/>
              <a:t>kromatinet</a:t>
            </a:r>
            <a:r>
              <a:rPr lang="sv-SE" dirty="0"/>
              <a:t>. Redogör så noggrant du kan för hur och vad som avgör att </a:t>
            </a:r>
            <a:r>
              <a:rPr lang="sv-SE" dirty="0" err="1"/>
              <a:t>kromatinet</a:t>
            </a:r>
            <a:r>
              <a:rPr lang="sv-SE" dirty="0"/>
              <a:t> öppnas och stängs, för att tillåta/avsluta transkription. </a:t>
            </a:r>
          </a:p>
          <a:p>
            <a:endParaRPr lang="sv-SE" dirty="0"/>
          </a:p>
        </p:txBody>
      </p:sp>
    </p:spTree>
    <p:extLst>
      <p:ext uri="{BB962C8B-B14F-4D97-AF65-F5344CB8AC3E}">
        <p14:creationId xmlns:p14="http://schemas.microsoft.com/office/powerpoint/2010/main" val="12598695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Post - </a:t>
            </a:r>
            <a:r>
              <a:rPr lang="sv-SE" dirty="0" err="1"/>
              <a:t>translationell</a:t>
            </a:r>
            <a:r>
              <a:rPr lang="sv-SE" dirty="0"/>
              <a:t> modifiering av histoner och den </a:t>
            </a:r>
            <a:r>
              <a:rPr lang="sv-SE" dirty="0" err="1"/>
              <a:t>sk</a:t>
            </a:r>
            <a:r>
              <a:rPr lang="sv-SE" dirty="0"/>
              <a:t> </a:t>
            </a:r>
            <a:r>
              <a:rPr lang="sv-SE" b="1" dirty="0" err="1"/>
              <a:t>histonkoden</a:t>
            </a:r>
            <a:r>
              <a:rPr lang="sv-SE" dirty="0"/>
              <a:t>. Aminosyror i den N-terminala delen av fr a H3 kan </a:t>
            </a:r>
            <a:r>
              <a:rPr lang="sv-SE" b="1" dirty="0"/>
              <a:t>metyleras</a:t>
            </a:r>
            <a:r>
              <a:rPr lang="sv-SE" dirty="0"/>
              <a:t> och </a:t>
            </a:r>
            <a:r>
              <a:rPr lang="sv-SE" b="1" dirty="0" err="1"/>
              <a:t>deacetyleras</a:t>
            </a:r>
            <a:r>
              <a:rPr lang="sv-SE" dirty="0"/>
              <a:t> (kondenserar </a:t>
            </a:r>
            <a:r>
              <a:rPr lang="sv-SE" b="1" dirty="0" err="1"/>
              <a:t>kromatinet</a:t>
            </a:r>
            <a:r>
              <a:rPr lang="sv-SE" dirty="0"/>
              <a:t>) eller </a:t>
            </a:r>
            <a:r>
              <a:rPr lang="sv-SE" b="1" dirty="0"/>
              <a:t>acetyleras</a:t>
            </a:r>
            <a:r>
              <a:rPr lang="sv-SE" dirty="0"/>
              <a:t>/</a:t>
            </a:r>
            <a:r>
              <a:rPr lang="sv-SE" b="1" dirty="0" err="1"/>
              <a:t>demetyleras</a:t>
            </a:r>
            <a:r>
              <a:rPr lang="sv-SE" dirty="0"/>
              <a:t> (öppnar </a:t>
            </a:r>
            <a:r>
              <a:rPr lang="sv-SE" dirty="0" err="1"/>
              <a:t>kromatinet</a:t>
            </a:r>
            <a:r>
              <a:rPr lang="sv-SE" dirty="0"/>
              <a:t> och gör det tillgängligt för transkriptionsfaktorer). </a:t>
            </a:r>
          </a:p>
          <a:p>
            <a:r>
              <a:rPr lang="sv-SE" dirty="0"/>
              <a:t>Dessutom kan DNA och </a:t>
            </a:r>
            <a:r>
              <a:rPr lang="sv-SE" dirty="0" err="1"/>
              <a:t>cytosiner</a:t>
            </a:r>
            <a:r>
              <a:rPr lang="sv-SE" dirty="0"/>
              <a:t> (</a:t>
            </a:r>
            <a:r>
              <a:rPr lang="sv-SE" dirty="0" err="1"/>
              <a:t>CpG</a:t>
            </a:r>
            <a:r>
              <a:rPr lang="sv-SE" dirty="0"/>
              <a:t> öar) metyleras, vilket bidrar till att öka styrkan i kondenseringen och ger ett kompaktare DNA, och nedreglering av generna i området. </a:t>
            </a:r>
          </a:p>
          <a:p>
            <a:endParaRPr lang="sv-SE" dirty="0"/>
          </a:p>
        </p:txBody>
      </p:sp>
    </p:spTree>
    <p:extLst>
      <p:ext uri="{BB962C8B-B14F-4D97-AF65-F5344CB8AC3E}">
        <p14:creationId xmlns:p14="http://schemas.microsoft.com/office/powerpoint/2010/main" val="11475715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lnSpcReduction="10000"/>
          </a:bodyPr>
          <a:lstStyle/>
          <a:p>
            <a:r>
              <a:rPr lang="sv-SE" b="1" dirty="0">
                <a:solidFill>
                  <a:schemeClr val="tx1">
                    <a:lumMod val="95000"/>
                    <a:lumOff val="5000"/>
                  </a:schemeClr>
                </a:solidFill>
              </a:rPr>
              <a:t>Fråga 7 </a:t>
            </a:r>
            <a:r>
              <a:rPr lang="sv-SE" b="1" dirty="0"/>
              <a:t>(3 poäng ) : OBS! Svarsutrymme på nästa sida. </a:t>
            </a:r>
            <a:r>
              <a:rPr lang="sv-SE" dirty="0"/>
              <a:t>Med PCR teknik skall du kopiera en gen, (vars första del du ser nedan) som du vill analysera avseende en punktmutation (rött g i position 328 är muterat till ett a). Du använder PCR primers (understruken sekvens) och efter PCR - </a:t>
            </a:r>
            <a:r>
              <a:rPr lang="sv-SE" dirty="0" err="1"/>
              <a:t>amplifiering</a:t>
            </a:r>
            <a:r>
              <a:rPr lang="sv-SE" dirty="0"/>
              <a:t> separerar du PCR - fragmenten efter storlek med gelelektrofores. Förklara mönstret på gelelektroforesen för de olika proverna som består av </a:t>
            </a:r>
          </a:p>
          <a:p>
            <a:r>
              <a:rPr lang="sv-SE" dirty="0"/>
              <a:t>1. Blod DNA </a:t>
            </a:r>
          </a:p>
          <a:p>
            <a:r>
              <a:rPr lang="sv-SE" dirty="0"/>
              <a:t>2. Blod </a:t>
            </a:r>
            <a:r>
              <a:rPr lang="sv-SE" dirty="0" err="1"/>
              <a:t>cDNA</a:t>
            </a:r>
            <a:r>
              <a:rPr lang="sv-SE" dirty="0"/>
              <a:t> (erhålls från </a:t>
            </a:r>
            <a:r>
              <a:rPr lang="sv-SE" dirty="0" err="1"/>
              <a:t>mRNA</a:t>
            </a:r>
            <a:r>
              <a:rPr lang="sv-SE" dirty="0"/>
              <a:t>) </a:t>
            </a:r>
          </a:p>
          <a:p>
            <a:r>
              <a:rPr lang="sv-SE" dirty="0"/>
              <a:t>VERSALER = </a:t>
            </a:r>
            <a:r>
              <a:rPr lang="sv-SE" dirty="0" err="1"/>
              <a:t>exon</a:t>
            </a:r>
            <a:r>
              <a:rPr lang="sv-SE" dirty="0"/>
              <a:t> </a:t>
            </a:r>
          </a:p>
          <a:p>
            <a:r>
              <a:rPr lang="sv-SE" dirty="0"/>
              <a:t>blå gemener = intron </a:t>
            </a:r>
          </a:p>
          <a:p>
            <a:r>
              <a:rPr lang="sv-SE" dirty="0"/>
              <a:t>FINNS BILD PÅ de två NÄSTA </a:t>
            </a:r>
            <a:r>
              <a:rPr lang="sv-SE" dirty="0" err="1"/>
              <a:t>SLIDEn</a:t>
            </a:r>
            <a:endParaRPr lang="sv-SE" dirty="0"/>
          </a:p>
        </p:txBody>
      </p:sp>
    </p:spTree>
    <p:extLst>
      <p:ext uri="{BB962C8B-B14F-4D97-AF65-F5344CB8AC3E}">
        <p14:creationId xmlns:p14="http://schemas.microsoft.com/office/powerpoint/2010/main" val="6844575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65125"/>
            <a:ext cx="12038241" cy="4468132"/>
          </a:xfrm>
        </p:spPr>
      </p:pic>
    </p:spTree>
    <p:extLst>
      <p:ext uri="{BB962C8B-B14F-4D97-AF65-F5344CB8AC3E}">
        <p14:creationId xmlns:p14="http://schemas.microsoft.com/office/powerpoint/2010/main" val="109119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33 (1 poäng ) : </a:t>
            </a:r>
            <a:endParaRPr lang="sv-SE" dirty="0">
              <a:solidFill>
                <a:schemeClr val="tx1">
                  <a:lumMod val="95000"/>
                  <a:lumOff val="5000"/>
                </a:schemeClr>
              </a:solidFill>
            </a:endParaRPr>
          </a:p>
          <a:p>
            <a:r>
              <a:rPr lang="sv-SE" dirty="0"/>
              <a:t>Progression i cellcykeln sker med hjälp av </a:t>
            </a:r>
            <a:r>
              <a:rPr lang="sv-SE" dirty="0" err="1"/>
              <a:t>cyklinberoende</a:t>
            </a:r>
            <a:r>
              <a:rPr lang="sv-SE" dirty="0"/>
              <a:t> </a:t>
            </a:r>
            <a:r>
              <a:rPr lang="sv-SE" dirty="0" err="1"/>
              <a:t>kinaser</a:t>
            </a:r>
            <a:r>
              <a:rPr lang="sv-SE" dirty="0"/>
              <a:t> (</a:t>
            </a:r>
            <a:r>
              <a:rPr lang="sv-SE" dirty="0" err="1"/>
              <a:t>cdks</a:t>
            </a:r>
            <a:r>
              <a:rPr lang="sv-SE" dirty="0"/>
              <a:t>). Aktiveringen av ett </a:t>
            </a:r>
            <a:r>
              <a:rPr lang="sv-SE" dirty="0" err="1"/>
              <a:t>cdk</a:t>
            </a:r>
            <a:r>
              <a:rPr lang="sv-SE" dirty="0"/>
              <a:t> ökas genom att (vilka två alternativ är korrekta): </a:t>
            </a:r>
          </a:p>
          <a:p>
            <a:r>
              <a:rPr lang="sv-SE" dirty="0"/>
              <a:t>A) ett CDC25 - protein </a:t>
            </a:r>
            <a:r>
              <a:rPr lang="sv-SE" dirty="0" err="1"/>
              <a:t>defosforylerar</a:t>
            </a:r>
            <a:r>
              <a:rPr lang="sv-SE" dirty="0"/>
              <a:t> </a:t>
            </a:r>
            <a:r>
              <a:rPr lang="sv-SE" dirty="0" err="1"/>
              <a:t>cdk</a:t>
            </a:r>
            <a:r>
              <a:rPr lang="sv-SE" dirty="0"/>
              <a:t> </a:t>
            </a:r>
          </a:p>
          <a:p>
            <a:r>
              <a:rPr lang="sv-SE" dirty="0"/>
              <a:t>B) insulin binder till </a:t>
            </a:r>
            <a:r>
              <a:rPr lang="sv-SE" dirty="0" err="1"/>
              <a:t>cdk</a:t>
            </a:r>
            <a:r>
              <a:rPr lang="sv-SE" dirty="0"/>
              <a:t> </a:t>
            </a:r>
          </a:p>
          <a:p>
            <a:r>
              <a:rPr lang="sv-SE" dirty="0"/>
              <a:t>C) det p53 - reglerade proteinet p21 binder till </a:t>
            </a:r>
            <a:r>
              <a:rPr lang="sv-SE" dirty="0" err="1"/>
              <a:t>cdk</a:t>
            </a:r>
            <a:r>
              <a:rPr lang="sv-SE" dirty="0"/>
              <a:t> </a:t>
            </a:r>
          </a:p>
          <a:p>
            <a:r>
              <a:rPr lang="sv-SE" dirty="0"/>
              <a:t>D) transkriptionsfaktorn E2F binder till </a:t>
            </a:r>
            <a:r>
              <a:rPr lang="sv-SE" dirty="0" err="1"/>
              <a:t>cdk</a:t>
            </a:r>
            <a:r>
              <a:rPr lang="sv-SE" dirty="0"/>
              <a:t> </a:t>
            </a:r>
          </a:p>
          <a:p>
            <a:r>
              <a:rPr lang="sv-SE" dirty="0"/>
              <a:t>E) ett </a:t>
            </a:r>
            <a:r>
              <a:rPr lang="sv-SE" dirty="0" err="1"/>
              <a:t>cyklin</a:t>
            </a:r>
            <a:r>
              <a:rPr lang="sv-SE" dirty="0"/>
              <a:t> binder till </a:t>
            </a:r>
            <a:r>
              <a:rPr lang="sv-SE" dirty="0" err="1"/>
              <a:t>cdk</a:t>
            </a:r>
            <a:r>
              <a:rPr lang="sv-SE" dirty="0"/>
              <a:t> </a:t>
            </a:r>
          </a:p>
          <a:p>
            <a:endParaRPr lang="sv-SE" dirty="0"/>
          </a:p>
        </p:txBody>
      </p:sp>
    </p:spTree>
    <p:extLst>
      <p:ext uri="{BB962C8B-B14F-4D97-AF65-F5344CB8AC3E}">
        <p14:creationId xmlns:p14="http://schemas.microsoft.com/office/powerpoint/2010/main" val="13588484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0032" y="1690688"/>
            <a:ext cx="5858505" cy="4351338"/>
          </a:xfrm>
        </p:spPr>
      </p:pic>
    </p:spTree>
    <p:extLst>
      <p:ext uri="{BB962C8B-B14F-4D97-AF65-F5344CB8AC3E}">
        <p14:creationId xmlns:p14="http://schemas.microsoft.com/office/powerpoint/2010/main" val="18282308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lnSpcReduction="10000"/>
          </a:bodyPr>
          <a:lstStyle/>
          <a:p>
            <a:r>
              <a:rPr lang="sv-SE" dirty="0"/>
              <a:t>Förslag på svar: </a:t>
            </a:r>
          </a:p>
          <a:p>
            <a:r>
              <a:rPr lang="sv-SE" dirty="0"/>
              <a:t>Prov 1: PCR - reaktionen amplifierar genomiskt DNA mellan primer inkluderar </a:t>
            </a:r>
            <a:r>
              <a:rPr lang="sv-SE" b="1" dirty="0"/>
              <a:t>både </a:t>
            </a:r>
            <a:r>
              <a:rPr lang="sv-SE" b="1" dirty="0" err="1"/>
              <a:t>exoner</a:t>
            </a:r>
            <a:r>
              <a:rPr lang="sv-SE" b="1" dirty="0"/>
              <a:t> och </a:t>
            </a:r>
            <a:r>
              <a:rPr lang="sv-SE" b="1" dirty="0" err="1"/>
              <a:t>introner</a:t>
            </a:r>
            <a:r>
              <a:rPr lang="sv-SE" b="1" dirty="0"/>
              <a:t> ger en PCR produkt på ca 680 </a:t>
            </a:r>
            <a:r>
              <a:rPr lang="sv-SE" b="1" dirty="0" err="1"/>
              <a:t>bp</a:t>
            </a:r>
            <a:r>
              <a:rPr lang="sv-SE" dirty="0"/>
              <a:t>. </a:t>
            </a:r>
          </a:p>
          <a:p>
            <a:r>
              <a:rPr lang="sv-SE" dirty="0"/>
              <a:t>Prov 2: PCR - produkterna som bildas från </a:t>
            </a:r>
            <a:r>
              <a:rPr lang="sv-SE" dirty="0" err="1"/>
              <a:t>cDNA</a:t>
            </a:r>
            <a:r>
              <a:rPr lang="sv-SE" dirty="0"/>
              <a:t> innebär att bara den kodande biten av genen kommer med. </a:t>
            </a:r>
            <a:r>
              <a:rPr lang="sv-SE" b="1" dirty="0" err="1"/>
              <a:t>cDNA</a:t>
            </a:r>
            <a:r>
              <a:rPr lang="sv-SE" b="1" dirty="0"/>
              <a:t> bildas från </a:t>
            </a:r>
            <a:r>
              <a:rPr lang="sv-SE" b="1" dirty="0" err="1"/>
              <a:t>mRNA</a:t>
            </a:r>
            <a:r>
              <a:rPr lang="sv-SE" b="1" dirty="0"/>
              <a:t> sekvensen där </a:t>
            </a:r>
            <a:r>
              <a:rPr lang="sv-SE" b="1" dirty="0" err="1"/>
              <a:t>intronerna</a:t>
            </a:r>
            <a:r>
              <a:rPr lang="sv-SE" b="1" dirty="0"/>
              <a:t> är bortklippta</a:t>
            </a:r>
            <a:r>
              <a:rPr lang="sv-SE" dirty="0"/>
              <a:t>, vilket innebär en PCR produkt utan </a:t>
            </a:r>
            <a:r>
              <a:rPr lang="sv-SE" dirty="0" err="1"/>
              <a:t>introner</a:t>
            </a:r>
            <a:r>
              <a:rPr lang="sv-SE" dirty="0"/>
              <a:t> och en storlek på ca 450 </a:t>
            </a:r>
            <a:r>
              <a:rPr lang="sv-SE" dirty="0" err="1"/>
              <a:t>bp</a:t>
            </a:r>
            <a:r>
              <a:rPr lang="sv-SE" dirty="0"/>
              <a:t> från den </a:t>
            </a:r>
            <a:r>
              <a:rPr lang="sv-SE" dirty="0" err="1"/>
              <a:t>omuterade</a:t>
            </a:r>
            <a:r>
              <a:rPr lang="sv-SE" dirty="0"/>
              <a:t> </a:t>
            </a:r>
            <a:r>
              <a:rPr lang="sv-SE" dirty="0" err="1"/>
              <a:t>allelen</a:t>
            </a:r>
            <a:r>
              <a:rPr lang="sv-SE" dirty="0"/>
              <a:t>. PCR produkten från </a:t>
            </a:r>
            <a:r>
              <a:rPr lang="sv-SE" dirty="0" err="1"/>
              <a:t>cDNA</a:t>
            </a:r>
            <a:r>
              <a:rPr lang="sv-SE" dirty="0"/>
              <a:t> från </a:t>
            </a:r>
            <a:r>
              <a:rPr lang="sv-SE" dirty="0" err="1"/>
              <a:t>allelen</a:t>
            </a:r>
            <a:r>
              <a:rPr lang="sv-SE" dirty="0"/>
              <a:t> med en mutation precis i </a:t>
            </a:r>
            <a:r>
              <a:rPr lang="sv-SE" dirty="0" err="1"/>
              <a:t>exon</a:t>
            </a:r>
            <a:r>
              <a:rPr lang="sv-SE" dirty="0"/>
              <a:t> - </a:t>
            </a:r>
            <a:r>
              <a:rPr lang="sv-SE" dirty="0" err="1"/>
              <a:t>intronövergången</a:t>
            </a:r>
            <a:r>
              <a:rPr lang="sv-SE" dirty="0"/>
              <a:t>, innebär att </a:t>
            </a:r>
            <a:r>
              <a:rPr lang="sv-SE" dirty="0" err="1"/>
              <a:t>exon</a:t>
            </a:r>
            <a:r>
              <a:rPr lang="sv-SE" dirty="0"/>
              <a:t> 2 klipps bort och </a:t>
            </a:r>
            <a:r>
              <a:rPr lang="sv-SE" dirty="0" err="1"/>
              <a:t>mRNA</a:t>
            </a:r>
            <a:r>
              <a:rPr lang="sv-SE" dirty="0"/>
              <a:t> från den </a:t>
            </a:r>
            <a:r>
              <a:rPr lang="sv-SE" dirty="0" err="1"/>
              <a:t>allelen</a:t>
            </a:r>
            <a:r>
              <a:rPr lang="sv-SE" dirty="0"/>
              <a:t> blir ca 120 </a:t>
            </a:r>
            <a:r>
              <a:rPr lang="sv-SE" dirty="0" err="1"/>
              <a:t>bp</a:t>
            </a:r>
            <a:r>
              <a:rPr lang="sv-SE" dirty="0"/>
              <a:t> kortare. På gelen ser man PCR produkter både från den muterade och d et icke - muterade </a:t>
            </a:r>
            <a:r>
              <a:rPr lang="sv-SE" dirty="0" err="1"/>
              <a:t>cDNA</a:t>
            </a:r>
            <a:r>
              <a:rPr lang="sv-SE" dirty="0"/>
              <a:t> från tumören eftersom båda </a:t>
            </a:r>
            <a:r>
              <a:rPr lang="sv-SE" dirty="0" err="1"/>
              <a:t>allelerna</a:t>
            </a:r>
            <a:r>
              <a:rPr lang="sv-SE" dirty="0"/>
              <a:t> producerar </a:t>
            </a:r>
            <a:r>
              <a:rPr lang="sv-SE" dirty="0" err="1"/>
              <a:t>mRNA</a:t>
            </a:r>
            <a:r>
              <a:rPr lang="sv-SE" dirty="0"/>
              <a:t> som processas olika </a:t>
            </a:r>
            <a:r>
              <a:rPr lang="sv-SE" dirty="0" err="1"/>
              <a:t>pga</a:t>
            </a:r>
            <a:r>
              <a:rPr lang="sv-SE" dirty="0"/>
              <a:t> mutationen. </a:t>
            </a:r>
          </a:p>
          <a:p>
            <a:endParaRPr lang="sv-SE" dirty="0"/>
          </a:p>
        </p:txBody>
      </p:sp>
    </p:spTree>
    <p:extLst>
      <p:ext uri="{BB962C8B-B14F-4D97-AF65-F5344CB8AC3E}">
        <p14:creationId xmlns:p14="http://schemas.microsoft.com/office/powerpoint/2010/main" val="8796561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393" y="365125"/>
            <a:ext cx="10999430" cy="5268232"/>
          </a:xfrm>
        </p:spPr>
      </p:pic>
    </p:spTree>
    <p:extLst>
      <p:ext uri="{BB962C8B-B14F-4D97-AF65-F5344CB8AC3E}">
        <p14:creationId xmlns:p14="http://schemas.microsoft.com/office/powerpoint/2010/main" val="11040417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 Den börjar läsa vid nästa ATG</a:t>
            </a:r>
          </a:p>
          <a:p>
            <a:endParaRPr lang="sv-SE" dirty="0"/>
          </a:p>
        </p:txBody>
      </p:sp>
    </p:spTree>
    <p:extLst>
      <p:ext uri="{BB962C8B-B14F-4D97-AF65-F5344CB8AC3E}">
        <p14:creationId xmlns:p14="http://schemas.microsoft.com/office/powerpoint/2010/main" val="2110493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b="1" dirty="0">
                <a:solidFill>
                  <a:schemeClr val="tx1">
                    <a:lumMod val="95000"/>
                    <a:lumOff val="5000"/>
                  </a:schemeClr>
                </a:solidFill>
              </a:rPr>
              <a:t>Fråga 25 </a:t>
            </a:r>
            <a:r>
              <a:rPr lang="sv-SE" b="1" dirty="0"/>
              <a:t>(1 poäng) : </a:t>
            </a:r>
            <a:endParaRPr lang="sv-SE" dirty="0"/>
          </a:p>
          <a:p>
            <a:r>
              <a:rPr lang="sv-SE" dirty="0"/>
              <a:t>Nya proteiner, så kallade fusionsproteiner , påträffas till exempel vid vissa cancersjukdomar. Hur uppstår dessa fusionsproteiner? </a:t>
            </a:r>
          </a:p>
          <a:p>
            <a:r>
              <a:rPr lang="sv-SE" dirty="0"/>
              <a:t>Alternativ: </a:t>
            </a:r>
          </a:p>
          <a:p>
            <a:r>
              <a:rPr lang="sv-SE" dirty="0"/>
              <a:t>a) Genom alternativ </a:t>
            </a:r>
            <a:r>
              <a:rPr lang="sv-SE" dirty="0" err="1"/>
              <a:t>splicing</a:t>
            </a:r>
            <a:r>
              <a:rPr lang="sv-SE" dirty="0"/>
              <a:t> </a:t>
            </a:r>
          </a:p>
          <a:p>
            <a:r>
              <a:rPr lang="sv-SE" dirty="0"/>
              <a:t>b) Genom sammanfogning av RNA molekyler </a:t>
            </a:r>
          </a:p>
          <a:p>
            <a:r>
              <a:rPr lang="sv-SE" dirty="0"/>
              <a:t>c) Genom </a:t>
            </a:r>
            <a:r>
              <a:rPr lang="sv-SE" dirty="0" err="1"/>
              <a:t>translokationer</a:t>
            </a:r>
            <a:r>
              <a:rPr lang="sv-SE" dirty="0"/>
              <a:t> av DNA </a:t>
            </a:r>
          </a:p>
          <a:p>
            <a:r>
              <a:rPr lang="sv-SE" dirty="0"/>
              <a:t>d) Genom sammanfogning av två polypeptider i cytoplasman </a:t>
            </a:r>
          </a:p>
          <a:p>
            <a:r>
              <a:rPr lang="sv-SE" dirty="0"/>
              <a:t>e) Genom </a:t>
            </a:r>
            <a:r>
              <a:rPr lang="sv-SE" dirty="0" err="1"/>
              <a:t>frameshift</a:t>
            </a:r>
            <a:r>
              <a:rPr lang="sv-SE" dirty="0"/>
              <a:t> mutationer </a:t>
            </a:r>
          </a:p>
          <a:p>
            <a:endParaRPr lang="sv-SE" dirty="0"/>
          </a:p>
        </p:txBody>
      </p:sp>
    </p:spTree>
    <p:extLst>
      <p:ext uri="{BB962C8B-B14F-4D97-AF65-F5344CB8AC3E}">
        <p14:creationId xmlns:p14="http://schemas.microsoft.com/office/powerpoint/2010/main" val="14134038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dirty="0"/>
              <a:t>C) Cancer härrör felaktig </a:t>
            </a:r>
            <a:r>
              <a:rPr lang="sv-SE" dirty="0" err="1"/>
              <a:t>replikation</a:t>
            </a:r>
            <a:r>
              <a:rPr lang="sv-SE" dirty="0"/>
              <a:t> av DNA. </a:t>
            </a:r>
          </a:p>
          <a:p>
            <a:pPr marL="0" indent="0">
              <a:buNone/>
            </a:pPr>
            <a:endParaRPr lang="sv-SE" dirty="0"/>
          </a:p>
        </p:txBody>
      </p:sp>
    </p:spTree>
    <p:extLst>
      <p:ext uri="{BB962C8B-B14F-4D97-AF65-F5344CB8AC3E}">
        <p14:creationId xmlns:p14="http://schemas.microsoft.com/office/powerpoint/2010/main" val="3734461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E96CB7-6CF9-41EB-8105-BA656D26C59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E923B0C-E104-416F-A754-5C73F373A668}"/>
              </a:ext>
            </a:extLst>
          </p:cNvPr>
          <p:cNvSpPr>
            <a:spLocks noGrp="1"/>
          </p:cNvSpPr>
          <p:nvPr>
            <p:ph idx="1"/>
          </p:nvPr>
        </p:nvSpPr>
        <p:spPr/>
        <p:txBody>
          <a:bodyPr/>
          <a:lstStyle/>
          <a:p>
            <a:r>
              <a:rPr lang="sv-SE" b="1" dirty="0">
                <a:solidFill>
                  <a:schemeClr val="tx1">
                    <a:lumMod val="95000"/>
                    <a:lumOff val="5000"/>
                  </a:schemeClr>
                </a:solidFill>
              </a:rPr>
              <a:t>Fråga 26 </a:t>
            </a:r>
            <a:r>
              <a:rPr lang="sv-SE" b="1" dirty="0"/>
              <a:t>(1 poäng):</a:t>
            </a:r>
          </a:p>
          <a:p>
            <a:r>
              <a:rPr lang="sv-SE" dirty="0"/>
              <a:t>Normala celler behöver som regel stimulans från tillväxtfaktorer för att dela sig. När under cellcykelns olika faser behövs den stimulansen för att </a:t>
            </a:r>
            <a:r>
              <a:rPr lang="sv-SE" b="1" dirty="0"/>
              <a:t>cellcykeln ska drivas framåt</a:t>
            </a:r>
            <a:r>
              <a:rPr lang="sv-SE" dirty="0"/>
              <a:t>? </a:t>
            </a:r>
          </a:p>
          <a:p>
            <a:r>
              <a:rPr lang="sv-SE" dirty="0"/>
              <a:t>a) I delar av G1 - fasen </a:t>
            </a:r>
          </a:p>
          <a:p>
            <a:r>
              <a:rPr lang="sv-SE" dirty="0"/>
              <a:t>b) I G1 - S övergången </a:t>
            </a:r>
          </a:p>
          <a:p>
            <a:r>
              <a:rPr lang="sv-SE" dirty="0"/>
              <a:t>c) Under S - fasen </a:t>
            </a:r>
          </a:p>
          <a:p>
            <a:r>
              <a:rPr lang="sv-SE" dirty="0"/>
              <a:t>d) Under cellcykelns alla faser </a:t>
            </a:r>
          </a:p>
          <a:p>
            <a:endParaRPr lang="sv-SE" dirty="0"/>
          </a:p>
        </p:txBody>
      </p:sp>
    </p:spTree>
    <p:extLst>
      <p:ext uri="{BB962C8B-B14F-4D97-AF65-F5344CB8AC3E}">
        <p14:creationId xmlns:p14="http://schemas.microsoft.com/office/powerpoint/2010/main" val="35717358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a:t>
            </a:r>
          </a:p>
          <a:p>
            <a:endParaRPr lang="sv-SE" dirty="0"/>
          </a:p>
        </p:txBody>
      </p:sp>
    </p:spTree>
    <p:extLst>
      <p:ext uri="{BB962C8B-B14F-4D97-AF65-F5344CB8AC3E}">
        <p14:creationId xmlns:p14="http://schemas.microsoft.com/office/powerpoint/2010/main" val="11491168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rotWithShape="1">
          <a:blip r:embed="rId2">
            <a:extLst>
              <a:ext uri="{28A0092B-C50C-407E-A947-70E740481C1C}">
                <a14:useLocalDpi xmlns:a14="http://schemas.microsoft.com/office/drawing/2010/main" val="0"/>
              </a:ext>
            </a:extLst>
          </a:blip>
          <a:srcRect b="6248"/>
          <a:stretch/>
        </p:blipFill>
        <p:spPr>
          <a:xfrm>
            <a:off x="117190" y="0"/>
            <a:ext cx="11696361" cy="6614660"/>
          </a:xfrm>
        </p:spPr>
      </p:pic>
    </p:spTree>
    <p:extLst>
      <p:ext uri="{BB962C8B-B14F-4D97-AF65-F5344CB8AC3E}">
        <p14:creationId xmlns:p14="http://schemas.microsoft.com/office/powerpoint/2010/main" val="16074793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 Dessa går mot 5’ medan övriga går mot 3’ </a:t>
            </a:r>
          </a:p>
          <a:p>
            <a:endParaRPr lang="sv-SE" dirty="0"/>
          </a:p>
        </p:txBody>
      </p:sp>
    </p:spTree>
    <p:extLst>
      <p:ext uri="{BB962C8B-B14F-4D97-AF65-F5344CB8AC3E}">
        <p14:creationId xmlns:p14="http://schemas.microsoft.com/office/powerpoint/2010/main" val="78073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 och E</a:t>
            </a:r>
          </a:p>
          <a:p>
            <a:endParaRPr lang="sv-SE" dirty="0"/>
          </a:p>
          <a:p>
            <a:r>
              <a:rPr lang="en-US" dirty="0"/>
              <a:t>Cdc25 </a:t>
            </a:r>
            <a:r>
              <a:rPr lang="en-US" b="1" dirty="0"/>
              <a:t>phosphatase. </a:t>
            </a:r>
            <a:r>
              <a:rPr lang="en-US" dirty="0"/>
              <a:t>As with other cell cycle proteins or genes such as Cdc2 and Cdc4, the "</a:t>
            </a:r>
            <a:r>
              <a:rPr lang="en-US" b="1" dirty="0" err="1"/>
              <a:t>cdc</a:t>
            </a:r>
            <a:r>
              <a:rPr lang="en-US" dirty="0"/>
              <a:t>" in its name refers to "</a:t>
            </a:r>
            <a:r>
              <a:rPr lang="en-US" b="1" dirty="0"/>
              <a:t>cell division cycle</a:t>
            </a:r>
            <a:r>
              <a:rPr lang="en-US" dirty="0"/>
              <a:t>“</a:t>
            </a:r>
          </a:p>
          <a:p>
            <a:endParaRPr lang="en-US" dirty="0"/>
          </a:p>
          <a:p>
            <a:r>
              <a:rPr lang="en-US" dirty="0" err="1"/>
              <a:t>Cyklin</a:t>
            </a:r>
            <a:r>
              <a:rPr lang="en-US" dirty="0"/>
              <a:t> + </a:t>
            </a:r>
            <a:r>
              <a:rPr lang="en-US" dirty="0" err="1"/>
              <a:t>Cdk</a:t>
            </a:r>
            <a:r>
              <a:rPr lang="en-US" dirty="0"/>
              <a:t> </a:t>
            </a:r>
            <a:r>
              <a:rPr lang="en-US" dirty="0" err="1"/>
              <a:t>bildar</a:t>
            </a:r>
            <a:r>
              <a:rPr lang="en-US" dirty="0"/>
              <a:t> </a:t>
            </a:r>
            <a:r>
              <a:rPr lang="en-US" dirty="0" err="1"/>
              <a:t>ett</a:t>
            </a:r>
            <a:r>
              <a:rPr lang="en-US" dirty="0"/>
              <a:t> </a:t>
            </a:r>
            <a:r>
              <a:rPr lang="en-US" dirty="0" err="1"/>
              <a:t>komplex</a:t>
            </a:r>
            <a:endParaRPr lang="en-US" dirty="0"/>
          </a:p>
          <a:p>
            <a:pPr marL="0" indent="0">
              <a:buNone/>
            </a:pPr>
            <a:endParaRPr lang="sv-SE" dirty="0"/>
          </a:p>
        </p:txBody>
      </p:sp>
    </p:spTree>
    <p:extLst>
      <p:ext uri="{BB962C8B-B14F-4D97-AF65-F5344CB8AC3E}">
        <p14:creationId xmlns:p14="http://schemas.microsoft.com/office/powerpoint/2010/main" val="13666167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751" y="228600"/>
            <a:ext cx="9424363" cy="6335486"/>
          </a:xfrm>
        </p:spPr>
      </p:pic>
    </p:spTree>
    <p:extLst>
      <p:ext uri="{BB962C8B-B14F-4D97-AF65-F5344CB8AC3E}">
        <p14:creationId xmlns:p14="http://schemas.microsoft.com/office/powerpoint/2010/main" val="8815411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 deras x-kromosom har båda, en av, eller ingen av </a:t>
            </a:r>
            <a:r>
              <a:rPr lang="sv-SE" dirty="0" err="1"/>
              <a:t>allelerna</a:t>
            </a:r>
            <a:endParaRPr lang="sv-SE" dirty="0"/>
          </a:p>
          <a:p>
            <a:endParaRPr lang="sv-SE" dirty="0"/>
          </a:p>
        </p:txBody>
      </p:sp>
    </p:spTree>
    <p:extLst>
      <p:ext uri="{BB962C8B-B14F-4D97-AF65-F5344CB8AC3E}">
        <p14:creationId xmlns:p14="http://schemas.microsoft.com/office/powerpoint/2010/main" val="57188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b="1" dirty="0">
                <a:solidFill>
                  <a:schemeClr val="tx1">
                    <a:lumMod val="95000"/>
                    <a:lumOff val="5000"/>
                  </a:schemeClr>
                </a:solidFill>
              </a:rPr>
              <a:t>Fråga 34 </a:t>
            </a:r>
            <a:r>
              <a:rPr lang="sv-SE" b="1" dirty="0"/>
              <a:t>(1 poäng): </a:t>
            </a:r>
            <a:r>
              <a:rPr lang="sv-SE" dirty="0"/>
              <a:t>Vilka </a:t>
            </a:r>
            <a:r>
              <a:rPr lang="sv-SE" b="1" dirty="0"/>
              <a:t>fyra</a:t>
            </a:r>
            <a:r>
              <a:rPr lang="sv-SE" dirty="0"/>
              <a:t> av följande alternativ kan bidra till </a:t>
            </a:r>
            <a:r>
              <a:rPr lang="sv-SE" i="1" dirty="0"/>
              <a:t>ökad </a:t>
            </a:r>
            <a:r>
              <a:rPr lang="sv-SE" dirty="0"/>
              <a:t>gentranskription?</a:t>
            </a:r>
          </a:p>
          <a:p>
            <a:r>
              <a:rPr lang="sv-SE" dirty="0"/>
              <a:t>A) En del av ett proteinkomplex binder till en TATA - box </a:t>
            </a:r>
          </a:p>
          <a:p>
            <a:r>
              <a:rPr lang="sv-SE" dirty="0"/>
              <a:t>B) Metylering av </a:t>
            </a:r>
            <a:r>
              <a:rPr lang="sv-SE" dirty="0" err="1"/>
              <a:t>cytosin</a:t>
            </a:r>
            <a:r>
              <a:rPr lang="sv-SE" dirty="0"/>
              <a:t> i DNA </a:t>
            </a:r>
          </a:p>
          <a:p>
            <a:r>
              <a:rPr lang="sv-SE" dirty="0"/>
              <a:t>C) </a:t>
            </a:r>
            <a:r>
              <a:rPr lang="sv-SE" dirty="0" err="1"/>
              <a:t>Histonacetylering</a:t>
            </a:r>
            <a:r>
              <a:rPr lang="sv-SE" dirty="0"/>
              <a:t> </a:t>
            </a:r>
          </a:p>
          <a:p>
            <a:r>
              <a:rPr lang="sv-SE" dirty="0"/>
              <a:t>D) Ett steroidhormon </a:t>
            </a:r>
          </a:p>
          <a:p>
            <a:r>
              <a:rPr lang="sv-SE" dirty="0"/>
              <a:t>E) Ett protein binder till en så kallad </a:t>
            </a:r>
            <a:r>
              <a:rPr lang="sv-SE" dirty="0" err="1"/>
              <a:t>enhancer</a:t>
            </a:r>
            <a:r>
              <a:rPr lang="sv-SE" dirty="0"/>
              <a:t> </a:t>
            </a:r>
          </a:p>
          <a:p>
            <a:endParaRPr lang="sv-SE" dirty="0"/>
          </a:p>
        </p:txBody>
      </p:sp>
    </p:spTree>
    <p:extLst>
      <p:ext uri="{BB962C8B-B14F-4D97-AF65-F5344CB8AC3E}">
        <p14:creationId xmlns:p14="http://schemas.microsoft.com/office/powerpoint/2010/main" val="5985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a:t>
            </a:r>
          </a:p>
          <a:p>
            <a:r>
              <a:rPr lang="sv-SE" dirty="0"/>
              <a:t>C</a:t>
            </a:r>
          </a:p>
          <a:p>
            <a:r>
              <a:rPr lang="sv-SE" dirty="0"/>
              <a:t>D</a:t>
            </a:r>
          </a:p>
          <a:p>
            <a:r>
              <a:rPr lang="sv-SE" dirty="0"/>
              <a:t>E</a:t>
            </a:r>
          </a:p>
          <a:p>
            <a:endParaRPr lang="sv-SE" dirty="0"/>
          </a:p>
          <a:p>
            <a:r>
              <a:rPr lang="sv-SE" dirty="0"/>
              <a:t>Metylering av </a:t>
            </a:r>
            <a:r>
              <a:rPr lang="sv-SE" dirty="0" err="1"/>
              <a:t>cytosin</a:t>
            </a:r>
            <a:r>
              <a:rPr lang="sv-SE" dirty="0"/>
              <a:t> i DNA bildar en T-G </a:t>
            </a:r>
            <a:r>
              <a:rPr lang="sv-SE" dirty="0" err="1"/>
              <a:t>missmatch</a:t>
            </a:r>
            <a:r>
              <a:rPr lang="sv-SE" dirty="0"/>
              <a:t>.</a:t>
            </a:r>
          </a:p>
          <a:p>
            <a:pPr marL="0" indent="0">
              <a:buNone/>
            </a:pPr>
            <a:endParaRPr lang="sv-SE" dirty="0"/>
          </a:p>
        </p:txBody>
      </p:sp>
    </p:spTree>
    <p:extLst>
      <p:ext uri="{BB962C8B-B14F-4D97-AF65-F5344CB8AC3E}">
        <p14:creationId xmlns:p14="http://schemas.microsoft.com/office/powerpoint/2010/main" val="88803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35 </a:t>
            </a:r>
            <a:r>
              <a:rPr lang="sv-SE" b="1" dirty="0"/>
              <a:t>(1 poäng ) : </a:t>
            </a:r>
            <a:endParaRPr lang="sv-SE" dirty="0"/>
          </a:p>
          <a:p>
            <a:r>
              <a:rPr lang="sv-SE" dirty="0"/>
              <a:t>Vilka tre av följande typer av mutationer kan leda till att ett förkortat/trunkerat protein translateras? </a:t>
            </a:r>
          </a:p>
          <a:p>
            <a:r>
              <a:rPr lang="sv-SE" dirty="0"/>
              <a:t>A) </a:t>
            </a:r>
            <a:r>
              <a:rPr lang="sv-SE" dirty="0" err="1"/>
              <a:t>Missense</a:t>
            </a:r>
            <a:r>
              <a:rPr lang="sv-SE" dirty="0"/>
              <a:t> mutation </a:t>
            </a:r>
          </a:p>
          <a:p>
            <a:r>
              <a:rPr lang="sv-SE" dirty="0"/>
              <a:t>B) Tyst mutation </a:t>
            </a:r>
          </a:p>
          <a:p>
            <a:r>
              <a:rPr lang="sv-SE" dirty="0"/>
              <a:t>C) </a:t>
            </a:r>
            <a:r>
              <a:rPr lang="sv-SE" dirty="0" err="1"/>
              <a:t>Nonsense</a:t>
            </a:r>
            <a:r>
              <a:rPr lang="sv-SE" dirty="0"/>
              <a:t> mutation </a:t>
            </a:r>
          </a:p>
          <a:p>
            <a:r>
              <a:rPr lang="sv-SE" dirty="0"/>
              <a:t>D) </a:t>
            </a:r>
            <a:r>
              <a:rPr lang="sv-SE" dirty="0" err="1"/>
              <a:t>Insertion</a:t>
            </a:r>
            <a:r>
              <a:rPr lang="sv-SE" dirty="0"/>
              <a:t> av en nukleotid </a:t>
            </a:r>
          </a:p>
          <a:p>
            <a:r>
              <a:rPr lang="sv-SE" dirty="0"/>
              <a:t>E) </a:t>
            </a:r>
            <a:r>
              <a:rPr lang="sv-SE" dirty="0" err="1"/>
              <a:t>Deletion</a:t>
            </a:r>
            <a:r>
              <a:rPr lang="sv-SE" dirty="0"/>
              <a:t> av en nukleid </a:t>
            </a:r>
          </a:p>
          <a:p>
            <a:endParaRPr lang="sv-SE" dirty="0"/>
          </a:p>
        </p:txBody>
      </p:sp>
    </p:spTree>
    <p:extLst>
      <p:ext uri="{BB962C8B-B14F-4D97-AF65-F5344CB8AC3E}">
        <p14:creationId xmlns:p14="http://schemas.microsoft.com/office/powerpoint/2010/main" val="69600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a:t>
            </a:r>
          </a:p>
          <a:p>
            <a:r>
              <a:rPr lang="sv-SE" dirty="0"/>
              <a:t>D</a:t>
            </a:r>
          </a:p>
          <a:p>
            <a:r>
              <a:rPr lang="sv-SE" dirty="0"/>
              <a:t>E</a:t>
            </a:r>
          </a:p>
          <a:p>
            <a:endParaRPr lang="sv-SE" dirty="0"/>
          </a:p>
          <a:p>
            <a:r>
              <a:rPr lang="sv-SE" dirty="0"/>
              <a:t>A) </a:t>
            </a:r>
            <a:r>
              <a:rPr lang="sv-SE" dirty="0" err="1"/>
              <a:t>Missense</a:t>
            </a:r>
            <a:r>
              <a:rPr lang="sv-SE" dirty="0"/>
              <a:t> mutation ger en annan aminosyra, den ger inget stopp </a:t>
            </a:r>
          </a:p>
          <a:p>
            <a:r>
              <a:rPr lang="sv-SE" dirty="0"/>
              <a:t>B) Tyst mutation, ger samma aminosyra som var tänkt. Alltså inga problem. </a:t>
            </a:r>
          </a:p>
          <a:p>
            <a:endParaRPr lang="sv-SE" dirty="0"/>
          </a:p>
          <a:p>
            <a:endParaRPr lang="sv-SE" dirty="0"/>
          </a:p>
        </p:txBody>
      </p:sp>
    </p:spTree>
    <p:extLst>
      <p:ext uri="{BB962C8B-B14F-4D97-AF65-F5344CB8AC3E}">
        <p14:creationId xmlns:p14="http://schemas.microsoft.com/office/powerpoint/2010/main" val="45382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37 </a:t>
            </a:r>
            <a:r>
              <a:rPr lang="sv-SE" b="1" dirty="0"/>
              <a:t>(1 poäng ) : </a:t>
            </a:r>
            <a:endParaRPr lang="sv-SE" dirty="0"/>
          </a:p>
          <a:p>
            <a:r>
              <a:rPr lang="sv-SE" dirty="0"/>
              <a:t>Hur genereras 18S </a:t>
            </a:r>
            <a:r>
              <a:rPr lang="sv-SE" dirty="0" err="1"/>
              <a:t>rRNA</a:t>
            </a:r>
            <a:r>
              <a:rPr lang="sv-SE" dirty="0"/>
              <a:t>? </a:t>
            </a:r>
          </a:p>
          <a:p>
            <a:r>
              <a:rPr lang="sv-SE" dirty="0"/>
              <a:t>A) Genom alternativ </a:t>
            </a:r>
            <a:r>
              <a:rPr lang="sv-SE" dirty="0" err="1"/>
              <a:t>splicing</a:t>
            </a:r>
            <a:r>
              <a:rPr lang="sv-SE" dirty="0"/>
              <a:t> av ett </a:t>
            </a:r>
            <a:r>
              <a:rPr lang="sv-SE" dirty="0" err="1"/>
              <a:t>mRNA</a:t>
            </a:r>
            <a:r>
              <a:rPr lang="sv-SE" dirty="0"/>
              <a:t>. </a:t>
            </a:r>
          </a:p>
          <a:p>
            <a:r>
              <a:rPr lang="sv-SE" dirty="0"/>
              <a:t>B) Genom normal </a:t>
            </a:r>
            <a:r>
              <a:rPr lang="sv-SE" dirty="0" err="1"/>
              <a:t>splicing</a:t>
            </a:r>
            <a:r>
              <a:rPr lang="sv-SE" dirty="0"/>
              <a:t> av RNA - pol II transkriberat RNA. </a:t>
            </a:r>
          </a:p>
          <a:p>
            <a:r>
              <a:rPr lang="sv-SE" dirty="0"/>
              <a:t>C) Genom klyvning av ett RNA - pol I genererat RNA. </a:t>
            </a:r>
          </a:p>
          <a:p>
            <a:r>
              <a:rPr lang="sv-SE" dirty="0"/>
              <a:t>D) Genom </a:t>
            </a:r>
            <a:r>
              <a:rPr lang="sv-SE" dirty="0" err="1"/>
              <a:t>polyadenylering</a:t>
            </a:r>
            <a:r>
              <a:rPr lang="sv-SE" dirty="0"/>
              <a:t>. </a:t>
            </a:r>
          </a:p>
          <a:p>
            <a:r>
              <a:rPr lang="sv-SE" dirty="0"/>
              <a:t>E) Genom kemisk modifikation av ett </a:t>
            </a:r>
            <a:r>
              <a:rPr lang="sv-SE" dirty="0" err="1"/>
              <a:t>mRNA</a:t>
            </a:r>
            <a:r>
              <a:rPr lang="sv-SE" dirty="0"/>
              <a:t> </a:t>
            </a:r>
          </a:p>
          <a:p>
            <a:endParaRPr lang="sv-SE" dirty="0"/>
          </a:p>
        </p:txBody>
      </p:sp>
    </p:spTree>
    <p:extLst>
      <p:ext uri="{BB962C8B-B14F-4D97-AF65-F5344CB8AC3E}">
        <p14:creationId xmlns:p14="http://schemas.microsoft.com/office/powerpoint/2010/main" val="208272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 RNA-polymeras-I transkriberar  </a:t>
            </a:r>
            <a:r>
              <a:rPr lang="sv-SE" dirty="0" err="1"/>
              <a:t>rRNA</a:t>
            </a:r>
            <a:r>
              <a:rPr lang="sv-SE" dirty="0"/>
              <a:t>. </a:t>
            </a:r>
          </a:p>
          <a:p>
            <a:endParaRPr lang="sv-SE" dirty="0"/>
          </a:p>
        </p:txBody>
      </p:sp>
    </p:spTree>
    <p:extLst>
      <p:ext uri="{BB962C8B-B14F-4D97-AF65-F5344CB8AC3E}">
        <p14:creationId xmlns:p14="http://schemas.microsoft.com/office/powerpoint/2010/main" val="29814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När du tagit upp anamnesen undersöker du Mia gynekologiskt. Även om hon inte direkt misstänker att hon har någon könssjukdom vill hon gärna att du tar ett klamydiaprov från livmoderhalskanalen för att undersöka om hon har en klamydiainfektion. Detta prov analyseras med PCR teknik. </a:t>
            </a:r>
            <a:endParaRPr lang="sv-SE" dirty="0"/>
          </a:p>
          <a:p>
            <a:r>
              <a:rPr lang="sv-SE" b="1" dirty="0">
                <a:solidFill>
                  <a:schemeClr val="tx1">
                    <a:lumMod val="95000"/>
                    <a:lumOff val="5000"/>
                  </a:schemeClr>
                </a:solidFill>
              </a:rPr>
              <a:t>Fråga 8 </a:t>
            </a:r>
            <a:r>
              <a:rPr lang="sv-SE" b="1" dirty="0"/>
              <a:t>(4 poäng) : </a:t>
            </a:r>
            <a:endParaRPr lang="sv-SE" dirty="0"/>
          </a:p>
          <a:p>
            <a:r>
              <a:rPr lang="sv-SE" dirty="0"/>
              <a:t>Hur skiljer sig kopiering av DNA med PCR ( </a:t>
            </a:r>
            <a:r>
              <a:rPr lang="sv-SE" i="1" dirty="0"/>
              <a:t>in vitro) </a:t>
            </a:r>
            <a:r>
              <a:rPr lang="sv-SE" dirty="0"/>
              <a:t>från DNA - </a:t>
            </a:r>
            <a:r>
              <a:rPr lang="sv-SE" dirty="0" err="1"/>
              <a:t>replikation</a:t>
            </a:r>
            <a:r>
              <a:rPr lang="sv-SE" dirty="0"/>
              <a:t> i en cell ( </a:t>
            </a:r>
            <a:r>
              <a:rPr lang="sv-SE" i="1" dirty="0"/>
              <a:t>in </a:t>
            </a:r>
            <a:r>
              <a:rPr lang="sv-SE" i="1" dirty="0" err="1"/>
              <a:t>vivo</a:t>
            </a:r>
            <a:r>
              <a:rPr lang="sv-SE" i="1" dirty="0"/>
              <a:t> </a:t>
            </a:r>
            <a:r>
              <a:rPr lang="sv-SE" dirty="0"/>
              <a:t>)? </a:t>
            </a:r>
          </a:p>
          <a:p>
            <a:endParaRPr lang="sv-SE" dirty="0"/>
          </a:p>
        </p:txBody>
      </p:sp>
    </p:spTree>
    <p:extLst>
      <p:ext uri="{BB962C8B-B14F-4D97-AF65-F5344CB8AC3E}">
        <p14:creationId xmlns:p14="http://schemas.microsoft.com/office/powerpoint/2010/main" val="14062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a:bodyPr>
          <a:lstStyle/>
          <a:p>
            <a:r>
              <a:rPr lang="sv-SE" b="1" dirty="0">
                <a:solidFill>
                  <a:schemeClr val="tx1">
                    <a:lumMod val="95000"/>
                    <a:lumOff val="5000"/>
                  </a:schemeClr>
                </a:solidFill>
              </a:rPr>
              <a:t>Fråga 38 </a:t>
            </a:r>
            <a:r>
              <a:rPr lang="sv-SE" b="1" dirty="0"/>
              <a:t>(1 poäng) : </a:t>
            </a:r>
            <a:r>
              <a:rPr lang="sv-SE" dirty="0"/>
              <a:t>På vilket av nedanstående sätt kan P53 påverka cell - cykeln vid DNA - skada ? </a:t>
            </a:r>
          </a:p>
          <a:p>
            <a:r>
              <a:rPr lang="sv-SE" dirty="0"/>
              <a:t>A) P53 kan binda till </a:t>
            </a:r>
            <a:r>
              <a:rPr lang="sv-SE" dirty="0" err="1"/>
              <a:t>cykliner</a:t>
            </a:r>
            <a:r>
              <a:rPr lang="sv-SE" dirty="0"/>
              <a:t> som då inte kan binda </a:t>
            </a:r>
            <a:r>
              <a:rPr lang="sv-SE" dirty="0" err="1"/>
              <a:t>cyklin</a:t>
            </a:r>
            <a:r>
              <a:rPr lang="sv-SE" dirty="0"/>
              <a:t> - beroende kina ser. </a:t>
            </a:r>
          </a:p>
          <a:p>
            <a:r>
              <a:rPr lang="sv-SE" dirty="0"/>
              <a:t>B) P53 kan binda </a:t>
            </a:r>
            <a:r>
              <a:rPr lang="sv-SE" dirty="0" err="1"/>
              <a:t>cyklin</a:t>
            </a:r>
            <a:r>
              <a:rPr lang="sv-SE" dirty="0"/>
              <a:t>-beroende </a:t>
            </a:r>
            <a:r>
              <a:rPr lang="sv-SE" dirty="0" err="1"/>
              <a:t>kinaser</a:t>
            </a:r>
            <a:r>
              <a:rPr lang="sv-SE" dirty="0"/>
              <a:t> så de inte kan binda </a:t>
            </a:r>
            <a:r>
              <a:rPr lang="sv-SE" dirty="0" err="1"/>
              <a:t>cykliner</a:t>
            </a:r>
            <a:r>
              <a:rPr lang="sv-SE" dirty="0"/>
              <a:t>. </a:t>
            </a:r>
          </a:p>
          <a:p>
            <a:r>
              <a:rPr lang="sv-SE" dirty="0"/>
              <a:t>C) P53 kan inducera transkription av gener som kodar för </a:t>
            </a:r>
            <a:r>
              <a:rPr lang="sv-SE" dirty="0" err="1"/>
              <a:t>cyklin</a:t>
            </a:r>
            <a:r>
              <a:rPr lang="sv-SE" dirty="0"/>
              <a:t> - beroende - kinas - inhibitorer. </a:t>
            </a:r>
          </a:p>
          <a:p>
            <a:r>
              <a:rPr lang="sv-SE" dirty="0"/>
              <a:t>D) P53 kan aktivera "check </a:t>
            </a:r>
            <a:r>
              <a:rPr lang="sv-SE" dirty="0" err="1"/>
              <a:t>point</a:t>
            </a:r>
            <a:r>
              <a:rPr lang="sv-SE" dirty="0"/>
              <a:t> </a:t>
            </a:r>
            <a:r>
              <a:rPr lang="sv-SE" dirty="0" err="1"/>
              <a:t>kinase</a:t>
            </a:r>
            <a:r>
              <a:rPr lang="sv-SE" dirty="0"/>
              <a:t>" som kan inhibera </a:t>
            </a:r>
            <a:r>
              <a:rPr lang="sv-SE" dirty="0" err="1"/>
              <a:t>cykliner</a:t>
            </a:r>
            <a:r>
              <a:rPr lang="sv-SE" dirty="0"/>
              <a:t>. </a:t>
            </a:r>
          </a:p>
          <a:p>
            <a:r>
              <a:rPr lang="sv-SE" dirty="0"/>
              <a:t>E) P53 aktiverar MRN komplexet som då kan orsaka degradering av </a:t>
            </a:r>
            <a:r>
              <a:rPr lang="sv-SE" dirty="0" err="1"/>
              <a:t>cykliner</a:t>
            </a:r>
            <a:r>
              <a:rPr lang="sv-SE" dirty="0"/>
              <a:t>. </a:t>
            </a:r>
          </a:p>
          <a:p>
            <a:endParaRPr lang="sv-SE" dirty="0"/>
          </a:p>
          <a:p>
            <a:endParaRPr lang="sv-SE" dirty="0"/>
          </a:p>
        </p:txBody>
      </p:sp>
    </p:spTree>
    <p:extLst>
      <p:ext uri="{BB962C8B-B14F-4D97-AF65-F5344CB8AC3E}">
        <p14:creationId xmlns:p14="http://schemas.microsoft.com/office/powerpoint/2010/main" val="103572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a:t>
            </a:r>
          </a:p>
          <a:p>
            <a:endParaRPr lang="sv-SE" dirty="0"/>
          </a:p>
          <a:p>
            <a:r>
              <a:rPr lang="sv-SE" dirty="0" err="1"/>
              <a:t>Cykliner</a:t>
            </a:r>
            <a:r>
              <a:rPr lang="sv-SE" dirty="0"/>
              <a:t> är en klass av proteiner som har en central roll i cellcykeln. </a:t>
            </a:r>
            <a:r>
              <a:rPr lang="sv-SE" b="1" dirty="0" err="1"/>
              <a:t>Cyklinerna</a:t>
            </a:r>
            <a:r>
              <a:rPr lang="sv-SE" b="1" dirty="0"/>
              <a:t> bildar tillsammans med </a:t>
            </a:r>
            <a:r>
              <a:rPr lang="sv-SE" b="1" dirty="0" err="1"/>
              <a:t>cyklinberoende</a:t>
            </a:r>
            <a:r>
              <a:rPr lang="sv-SE" b="1" dirty="0"/>
              <a:t> </a:t>
            </a:r>
            <a:r>
              <a:rPr lang="sv-SE" b="1" dirty="0" err="1"/>
              <a:t>kinaser</a:t>
            </a:r>
            <a:r>
              <a:rPr lang="sv-SE" b="1" dirty="0"/>
              <a:t> komplex </a:t>
            </a:r>
            <a:r>
              <a:rPr lang="sv-SE" dirty="0"/>
              <a:t>som står för den autonoma kontrollen av cellcykeln. Komplexen krävs nämligen för att cellen skall kunna passera så kallade "check </a:t>
            </a:r>
            <a:r>
              <a:rPr lang="sv-SE" dirty="0" err="1"/>
              <a:t>points</a:t>
            </a:r>
            <a:r>
              <a:rPr lang="sv-SE" dirty="0"/>
              <a:t>". Om inte dessa check </a:t>
            </a:r>
            <a:r>
              <a:rPr lang="sv-SE" dirty="0" err="1"/>
              <a:t>points</a:t>
            </a:r>
            <a:r>
              <a:rPr lang="sv-SE" dirty="0"/>
              <a:t> passeras kommer cellcykeln avstanna. Det finns flera olika sådana </a:t>
            </a:r>
            <a:r>
              <a:rPr lang="sv-SE" dirty="0" err="1"/>
              <a:t>cyklin</a:t>
            </a:r>
            <a:r>
              <a:rPr lang="sv-SE" dirty="0"/>
              <a:t>/CDK-komplex.</a:t>
            </a:r>
          </a:p>
          <a:p>
            <a:endParaRPr lang="sv-SE" dirty="0"/>
          </a:p>
        </p:txBody>
      </p:sp>
    </p:spTree>
    <p:extLst>
      <p:ext uri="{BB962C8B-B14F-4D97-AF65-F5344CB8AC3E}">
        <p14:creationId xmlns:p14="http://schemas.microsoft.com/office/powerpoint/2010/main" val="187523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39 </a:t>
            </a:r>
            <a:r>
              <a:rPr lang="sv-SE" b="1" dirty="0"/>
              <a:t>(1 poäng) : </a:t>
            </a:r>
            <a:endParaRPr lang="sv-SE" dirty="0"/>
          </a:p>
          <a:p>
            <a:r>
              <a:rPr lang="sv-SE" dirty="0"/>
              <a:t>Vilken funktion har RAB-proteiner? </a:t>
            </a:r>
          </a:p>
          <a:p>
            <a:r>
              <a:rPr lang="sv-SE" dirty="0"/>
              <a:t>A: De underlättar transkription. </a:t>
            </a:r>
          </a:p>
          <a:p>
            <a:r>
              <a:rPr lang="sv-SE" dirty="0"/>
              <a:t>B: De för </a:t>
            </a:r>
            <a:r>
              <a:rPr lang="sv-SE" dirty="0" err="1"/>
              <a:t>ribosomer</a:t>
            </a:r>
            <a:r>
              <a:rPr lang="sv-SE" dirty="0"/>
              <a:t> till Endoplasmatiskt </a:t>
            </a:r>
            <a:r>
              <a:rPr lang="sv-SE" dirty="0" err="1"/>
              <a:t>reticulum</a:t>
            </a:r>
            <a:r>
              <a:rPr lang="sv-SE" dirty="0"/>
              <a:t>. </a:t>
            </a:r>
          </a:p>
          <a:p>
            <a:r>
              <a:rPr lang="sv-SE" dirty="0"/>
              <a:t>C: De ger protein - modifikationer i </a:t>
            </a:r>
            <a:r>
              <a:rPr lang="sv-SE" dirty="0" err="1"/>
              <a:t>Cis</a:t>
            </a:r>
            <a:r>
              <a:rPr lang="sv-SE" dirty="0"/>
              <a:t> - </a:t>
            </a:r>
            <a:r>
              <a:rPr lang="sv-SE" dirty="0" err="1"/>
              <a:t>golgi</a:t>
            </a:r>
            <a:r>
              <a:rPr lang="sv-SE" dirty="0"/>
              <a:t>. </a:t>
            </a:r>
          </a:p>
          <a:p>
            <a:r>
              <a:rPr lang="sv-SE" dirty="0"/>
              <a:t>D: De ser till att </a:t>
            </a:r>
            <a:r>
              <a:rPr lang="sv-SE" dirty="0" err="1"/>
              <a:t>vesiklar</a:t>
            </a:r>
            <a:r>
              <a:rPr lang="sv-SE" dirty="0"/>
              <a:t> från </a:t>
            </a:r>
            <a:r>
              <a:rPr lang="sv-SE" dirty="0" err="1"/>
              <a:t>transgolgi</a:t>
            </a:r>
            <a:r>
              <a:rPr lang="sv-SE" dirty="0"/>
              <a:t> kommer till rätt ställe. </a:t>
            </a:r>
          </a:p>
          <a:p>
            <a:r>
              <a:rPr lang="sv-SE" dirty="0"/>
              <a:t>E: De sköter transport av protein från </a:t>
            </a:r>
            <a:r>
              <a:rPr lang="sv-SE" dirty="0" err="1"/>
              <a:t>endoplasmatistk</a:t>
            </a:r>
            <a:r>
              <a:rPr lang="sv-SE" dirty="0"/>
              <a:t> </a:t>
            </a:r>
            <a:r>
              <a:rPr lang="sv-SE" dirty="0" err="1"/>
              <a:t>reticulum</a:t>
            </a:r>
            <a:r>
              <a:rPr lang="sv-SE" dirty="0"/>
              <a:t> till </a:t>
            </a:r>
            <a:r>
              <a:rPr lang="sv-SE" dirty="0" err="1"/>
              <a:t>golgi</a:t>
            </a:r>
            <a:r>
              <a:rPr lang="sv-SE" dirty="0"/>
              <a:t>. </a:t>
            </a:r>
          </a:p>
          <a:p>
            <a:endParaRPr lang="sv-SE" dirty="0"/>
          </a:p>
          <a:p>
            <a:endParaRPr lang="sv-SE" dirty="0"/>
          </a:p>
        </p:txBody>
      </p:sp>
    </p:spTree>
    <p:extLst>
      <p:ext uri="{BB962C8B-B14F-4D97-AF65-F5344CB8AC3E}">
        <p14:creationId xmlns:p14="http://schemas.microsoft.com/office/powerpoint/2010/main" val="1235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a:t>
            </a:r>
          </a:p>
          <a:p>
            <a:endParaRPr lang="sv-SE" dirty="0"/>
          </a:p>
        </p:txBody>
      </p:sp>
    </p:spTree>
    <p:extLst>
      <p:ext uri="{BB962C8B-B14F-4D97-AF65-F5344CB8AC3E}">
        <p14:creationId xmlns:p14="http://schemas.microsoft.com/office/powerpoint/2010/main" val="83745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40 </a:t>
            </a:r>
            <a:r>
              <a:rPr lang="sv-SE" b="1" dirty="0"/>
              <a:t>(1 poäng) : </a:t>
            </a:r>
            <a:endParaRPr lang="sv-SE" dirty="0"/>
          </a:p>
          <a:p>
            <a:r>
              <a:rPr lang="sv-SE" dirty="0"/>
              <a:t>Vad är en lipid raft? Ett alternativ är korrekt. </a:t>
            </a:r>
          </a:p>
          <a:p>
            <a:r>
              <a:rPr lang="sv-SE" dirty="0"/>
              <a:t>A) En struktur i </a:t>
            </a:r>
            <a:r>
              <a:rPr lang="sv-SE" dirty="0" err="1"/>
              <a:t>Golgi</a:t>
            </a:r>
            <a:r>
              <a:rPr lang="sv-SE" dirty="0"/>
              <a:t> som underlättar proteintransport. </a:t>
            </a:r>
          </a:p>
          <a:p>
            <a:r>
              <a:rPr lang="sv-SE" dirty="0"/>
              <a:t>B) En struktur i cellmembranet där man finner ansamling av signalreceptorer. </a:t>
            </a:r>
          </a:p>
          <a:p>
            <a:r>
              <a:rPr lang="sv-SE" dirty="0"/>
              <a:t>C) Det område i ER där </a:t>
            </a:r>
            <a:r>
              <a:rPr lang="sv-SE" dirty="0" err="1"/>
              <a:t>ribosomer</a:t>
            </a:r>
            <a:r>
              <a:rPr lang="sv-SE" dirty="0"/>
              <a:t> kan fästa. </a:t>
            </a:r>
          </a:p>
          <a:p>
            <a:r>
              <a:rPr lang="sv-SE" dirty="0"/>
              <a:t>D) En </a:t>
            </a:r>
            <a:r>
              <a:rPr lang="sv-SE" dirty="0" err="1"/>
              <a:t>endosom</a:t>
            </a:r>
            <a:r>
              <a:rPr lang="sv-SE" dirty="0"/>
              <a:t> - liknande struktur i cytoplasman. </a:t>
            </a:r>
          </a:p>
          <a:p>
            <a:r>
              <a:rPr lang="sv-SE" dirty="0"/>
              <a:t>E) Delar av cellkärnans membran som är genomsläppliga för </a:t>
            </a:r>
            <a:r>
              <a:rPr lang="sv-SE" dirty="0" err="1"/>
              <a:t>mRNA</a:t>
            </a:r>
            <a:r>
              <a:rPr lang="sv-SE" dirty="0"/>
              <a:t>. </a:t>
            </a:r>
          </a:p>
          <a:p>
            <a:endParaRPr lang="sv-SE" dirty="0"/>
          </a:p>
        </p:txBody>
      </p:sp>
    </p:spTree>
    <p:extLst>
      <p:ext uri="{BB962C8B-B14F-4D97-AF65-F5344CB8AC3E}">
        <p14:creationId xmlns:p14="http://schemas.microsoft.com/office/powerpoint/2010/main" val="1443835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a:t>
            </a:r>
          </a:p>
          <a:p>
            <a:endParaRPr lang="sv-SE" dirty="0"/>
          </a:p>
        </p:txBody>
      </p:sp>
    </p:spTree>
    <p:extLst>
      <p:ext uri="{BB962C8B-B14F-4D97-AF65-F5344CB8AC3E}">
        <p14:creationId xmlns:p14="http://schemas.microsoft.com/office/powerpoint/2010/main" val="213273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b="1" dirty="0">
                <a:solidFill>
                  <a:schemeClr val="tx1">
                    <a:lumMod val="95000"/>
                    <a:lumOff val="5000"/>
                  </a:schemeClr>
                </a:solidFill>
              </a:rPr>
              <a:t>Fråga 41 </a:t>
            </a:r>
            <a:r>
              <a:rPr lang="sv-SE" b="1" dirty="0"/>
              <a:t>(1 poäng) </a:t>
            </a:r>
          </a:p>
          <a:p>
            <a:pPr marL="0" indent="0">
              <a:buNone/>
            </a:pPr>
            <a:r>
              <a:rPr lang="sv-SE" dirty="0"/>
              <a:t>Vad krävs för att en </a:t>
            </a:r>
            <a:r>
              <a:rPr lang="sv-SE" dirty="0" err="1"/>
              <a:t>nysyntetiserad</a:t>
            </a:r>
            <a:r>
              <a:rPr lang="sv-SE" dirty="0"/>
              <a:t> polypeptidkedja ska hamna i Endoplasmatiskt </a:t>
            </a:r>
            <a:r>
              <a:rPr lang="sv-SE" dirty="0" err="1"/>
              <a:t>reticulum</a:t>
            </a:r>
            <a:r>
              <a:rPr lang="sv-SE" dirty="0"/>
              <a:t>? Ett alternativ är korrekt. </a:t>
            </a:r>
          </a:p>
          <a:p>
            <a:pPr marL="0" indent="0">
              <a:buNone/>
            </a:pPr>
            <a:r>
              <a:rPr lang="sv-SE" dirty="0"/>
              <a:t>A) Att polypeptidkedjan är </a:t>
            </a:r>
            <a:r>
              <a:rPr lang="sv-SE" dirty="0" err="1"/>
              <a:t>ubiquitinylerad</a:t>
            </a:r>
            <a:r>
              <a:rPr lang="sv-SE" dirty="0"/>
              <a:t>. </a:t>
            </a:r>
          </a:p>
          <a:p>
            <a:pPr marL="0" indent="0">
              <a:buNone/>
            </a:pPr>
            <a:r>
              <a:rPr lang="sv-SE" dirty="0"/>
              <a:t>B) Att polypeptidkedjan är metylerad. </a:t>
            </a:r>
          </a:p>
          <a:p>
            <a:pPr marL="0" indent="0">
              <a:buNone/>
            </a:pPr>
            <a:r>
              <a:rPr lang="sv-SE" dirty="0"/>
              <a:t>C) Att polypeptidkedjan saknar signalsekvens. </a:t>
            </a:r>
          </a:p>
          <a:p>
            <a:pPr marL="0" indent="0">
              <a:buNone/>
            </a:pPr>
            <a:r>
              <a:rPr lang="sv-SE" dirty="0"/>
              <a:t>D) Att polypeptidkedjan har en signalsekvens. </a:t>
            </a:r>
          </a:p>
          <a:p>
            <a:endParaRPr lang="sv-SE" dirty="0"/>
          </a:p>
        </p:txBody>
      </p:sp>
    </p:spTree>
    <p:extLst>
      <p:ext uri="{BB962C8B-B14F-4D97-AF65-F5344CB8AC3E}">
        <p14:creationId xmlns:p14="http://schemas.microsoft.com/office/powerpoint/2010/main" val="36456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a:t>
            </a:r>
            <a:r>
              <a:rPr lang="sv-SE"/>
              <a:t>) </a:t>
            </a:r>
          </a:p>
          <a:p>
            <a:r>
              <a:rPr lang="sv-SE"/>
              <a:t>Saknar </a:t>
            </a:r>
            <a:r>
              <a:rPr lang="sv-SE" dirty="0"/>
              <a:t>ett protein en signalsekvens ska den vara kvar i cytoplasman. Annars har den en signalsekvens som säger vart den ska.</a:t>
            </a:r>
          </a:p>
        </p:txBody>
      </p:sp>
    </p:spTree>
    <p:extLst>
      <p:ext uri="{BB962C8B-B14F-4D97-AF65-F5344CB8AC3E}">
        <p14:creationId xmlns:p14="http://schemas.microsoft.com/office/powerpoint/2010/main" val="440454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8354786" cy="6168689"/>
          </a:xfrm>
        </p:spPr>
      </p:pic>
    </p:spTree>
    <p:extLst>
      <p:ext uri="{BB962C8B-B14F-4D97-AF65-F5344CB8AC3E}">
        <p14:creationId xmlns:p14="http://schemas.microsoft.com/office/powerpoint/2010/main" val="60274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400" dirty="0"/>
              <a:t>Tillväxtfaktorer (olika beroende på vävnad/celltyp) kan stimulera celldelning och cellöverlevnad. Aktivering av tillväxtfaktorreceptorer och intracellulära signalproteiner leder till uppreglering av </a:t>
            </a:r>
            <a:r>
              <a:rPr lang="sv-SE" sz="2400" b="1" dirty="0"/>
              <a:t>G1/S - </a:t>
            </a:r>
            <a:r>
              <a:rPr lang="sv-SE" sz="2400" b="1" dirty="0" err="1"/>
              <a:t>cykliner</a:t>
            </a:r>
            <a:r>
              <a:rPr lang="sv-SE" sz="2400" dirty="0"/>
              <a:t>, vilka med hjälp av </a:t>
            </a:r>
            <a:r>
              <a:rPr lang="sv-SE" sz="2400" b="1" dirty="0" err="1"/>
              <a:t>cyklinberoende</a:t>
            </a:r>
            <a:r>
              <a:rPr lang="sv-SE" sz="2400" b="1" dirty="0"/>
              <a:t> </a:t>
            </a:r>
            <a:r>
              <a:rPr lang="sv-SE" sz="2400" b="1" dirty="0" err="1"/>
              <a:t>kinaser</a:t>
            </a:r>
            <a:r>
              <a:rPr lang="sv-SE" sz="2400" b="1" dirty="0"/>
              <a:t> </a:t>
            </a:r>
            <a:r>
              <a:rPr lang="sv-SE" sz="2400" b="1" dirty="0" err="1"/>
              <a:t>fosforylerar</a:t>
            </a:r>
            <a:r>
              <a:rPr lang="sv-SE" sz="2400" b="1" dirty="0"/>
              <a:t> proteinet RB</a:t>
            </a:r>
            <a:r>
              <a:rPr lang="sv-SE" sz="2400" dirty="0"/>
              <a:t>, vilket leder till att dess hämmande effekt på transkriptionsfaktorn </a:t>
            </a:r>
            <a:r>
              <a:rPr lang="sv-SE" sz="2400" b="1" dirty="0"/>
              <a:t>E2F1</a:t>
            </a:r>
            <a:r>
              <a:rPr lang="sv-SE" sz="2400" dirty="0"/>
              <a:t> släpper och att gener som bidrar till progressionen i cellcykeln uttrycks. </a:t>
            </a:r>
          </a:p>
          <a:p>
            <a:r>
              <a:rPr lang="sv-SE" sz="2400" dirty="0"/>
              <a:t>Cellöverlevnaden befrämjas </a:t>
            </a:r>
            <a:r>
              <a:rPr lang="sv-SE" sz="2400" dirty="0" err="1"/>
              <a:t>bl</a:t>
            </a:r>
            <a:r>
              <a:rPr lang="sv-SE" sz="2400" dirty="0"/>
              <a:t> a genom aktivering av cellsignalvägen </a:t>
            </a:r>
            <a:r>
              <a:rPr lang="sv-SE" sz="2400" b="1" dirty="0"/>
              <a:t>PI3K/Akt </a:t>
            </a:r>
            <a:r>
              <a:rPr lang="sv-SE" sz="2400" dirty="0"/>
              <a:t>som hämmar flera faktorer som verkar apoptosfrämjande (t ex genom att Akt </a:t>
            </a:r>
            <a:r>
              <a:rPr lang="sv-SE" sz="2400" b="1" dirty="0" err="1"/>
              <a:t>fosforylerar</a:t>
            </a:r>
            <a:r>
              <a:rPr lang="sv-SE" sz="2400" b="1" dirty="0"/>
              <a:t> BAD</a:t>
            </a:r>
            <a:r>
              <a:rPr lang="sv-SE" sz="2400" dirty="0"/>
              <a:t>). Vid frånvaro av tillväxtfaktorer ändras balansen så att mindre celldelning sker och apoptos lättare induceras. </a:t>
            </a:r>
          </a:p>
          <a:p>
            <a:endParaRPr lang="sv-SE" sz="2400" dirty="0"/>
          </a:p>
        </p:txBody>
      </p:sp>
    </p:spTree>
    <p:extLst>
      <p:ext uri="{BB962C8B-B14F-4D97-AF65-F5344CB8AC3E}">
        <p14:creationId xmlns:p14="http://schemas.microsoft.com/office/powerpoint/2010/main" val="66648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a:t>Konstgjorda primers</a:t>
            </a:r>
          </a:p>
          <a:p>
            <a:r>
              <a:rPr lang="sv-SE" dirty="0"/>
              <a:t>DNA-strängarna separeras helt istället för </a:t>
            </a:r>
            <a:r>
              <a:rPr lang="sv-SE" dirty="0" err="1"/>
              <a:t>replikationsbubbla</a:t>
            </a:r>
            <a:endParaRPr lang="sv-SE" dirty="0"/>
          </a:p>
          <a:p>
            <a:r>
              <a:rPr lang="sv-SE" dirty="0" err="1"/>
              <a:t>Vätebidningarna</a:t>
            </a:r>
            <a:r>
              <a:rPr lang="sv-SE" dirty="0"/>
              <a:t> bryts av upphettning istället för </a:t>
            </a:r>
            <a:r>
              <a:rPr lang="sv-SE" dirty="0" err="1"/>
              <a:t>helixas</a:t>
            </a:r>
            <a:endParaRPr lang="sv-SE" dirty="0"/>
          </a:p>
          <a:p>
            <a:r>
              <a:rPr lang="sv-SE" dirty="0"/>
              <a:t>Det behöver inte bildas några </a:t>
            </a:r>
            <a:r>
              <a:rPr lang="sv-SE" dirty="0" err="1"/>
              <a:t>okazakifragment</a:t>
            </a:r>
            <a:endParaRPr lang="sv-SE" dirty="0"/>
          </a:p>
        </p:txBody>
      </p:sp>
    </p:spTree>
    <p:extLst>
      <p:ext uri="{BB962C8B-B14F-4D97-AF65-F5344CB8AC3E}">
        <p14:creationId xmlns:p14="http://schemas.microsoft.com/office/powerpoint/2010/main" val="118493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5 b </a:t>
            </a:r>
            <a:r>
              <a:rPr lang="sv-SE" b="1" dirty="0"/>
              <a:t>(2 poäng ): </a:t>
            </a:r>
            <a:r>
              <a:rPr lang="sv-SE" dirty="0"/>
              <a:t>Den så kallade ”väktaren av genomet” p53 är inte inkluderad i bilden. Lägg till p53 i figuren på föregående sida och visa med relevanta pilar och förklara i text hur detta protein kan påverka celldelning och apoptos. </a:t>
            </a:r>
          </a:p>
          <a:p>
            <a:endParaRPr lang="sv-SE" dirty="0"/>
          </a:p>
        </p:txBody>
      </p:sp>
    </p:spTree>
    <p:extLst>
      <p:ext uri="{BB962C8B-B14F-4D97-AF65-F5344CB8AC3E}">
        <p14:creationId xmlns:p14="http://schemas.microsoft.com/office/powerpoint/2010/main" val="29743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 var: Proteinet p53 är en </a:t>
            </a:r>
            <a:r>
              <a:rPr lang="sv-SE" b="1" dirty="0"/>
              <a:t>transkriptionsfaktor</a:t>
            </a:r>
            <a:r>
              <a:rPr lang="sv-SE" dirty="0"/>
              <a:t> som bidrar till ökat uttryck av det </a:t>
            </a:r>
            <a:r>
              <a:rPr lang="sv-SE" dirty="0" err="1"/>
              <a:t>cdk</a:t>
            </a:r>
            <a:r>
              <a:rPr lang="sv-SE" dirty="0"/>
              <a:t> - hämmande proteinet p21 och/eller till ökat uttryck av apoptosinducerande proteiner. </a:t>
            </a:r>
            <a:r>
              <a:rPr lang="sv-SE" b="1" dirty="0"/>
              <a:t>p53 kan därmed (särskilt vid cellulär skada/stress) motverka cellcykelprogression och befrämja apoptos. </a:t>
            </a:r>
          </a:p>
          <a:p>
            <a:endParaRPr lang="sv-SE" dirty="0"/>
          </a:p>
        </p:txBody>
      </p:sp>
    </p:spTree>
    <p:extLst>
      <p:ext uri="{BB962C8B-B14F-4D97-AF65-F5344CB8AC3E}">
        <p14:creationId xmlns:p14="http://schemas.microsoft.com/office/powerpoint/2010/main" val="1729429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I samband med celldelning förkortas normalt </a:t>
            </a:r>
            <a:r>
              <a:rPr lang="sv-SE" i="1" dirty="0" err="1"/>
              <a:t>telomererna</a:t>
            </a:r>
            <a:r>
              <a:rPr lang="sv-SE" i="1" dirty="0"/>
              <a:t>. </a:t>
            </a:r>
            <a:endParaRPr lang="sv-SE" dirty="0"/>
          </a:p>
          <a:p>
            <a:r>
              <a:rPr lang="sv-SE" b="1" dirty="0">
                <a:solidFill>
                  <a:schemeClr val="tx1">
                    <a:lumMod val="95000"/>
                    <a:lumOff val="5000"/>
                  </a:schemeClr>
                </a:solidFill>
              </a:rPr>
              <a:t>Fråga 6 </a:t>
            </a:r>
            <a:r>
              <a:rPr lang="sv-SE" b="1" dirty="0"/>
              <a:t>(3 poäng ): </a:t>
            </a:r>
            <a:r>
              <a:rPr lang="sv-SE" dirty="0"/>
              <a:t>Förklara detaljerat hur förkortning av </a:t>
            </a:r>
            <a:r>
              <a:rPr lang="sv-SE" dirty="0" err="1"/>
              <a:t>telomerer</a:t>
            </a:r>
            <a:r>
              <a:rPr lang="sv-SE" dirty="0"/>
              <a:t> uppkommer i samband med celldelning. Vilken konsekvens får </a:t>
            </a:r>
            <a:r>
              <a:rPr lang="sv-SE" dirty="0" err="1"/>
              <a:t>telomerförkortningen</a:t>
            </a:r>
            <a:r>
              <a:rPr lang="sv-SE" dirty="0"/>
              <a:t> om den går tillräckligt långt? </a:t>
            </a:r>
          </a:p>
          <a:p>
            <a:endParaRPr lang="sv-SE" dirty="0"/>
          </a:p>
        </p:txBody>
      </p:sp>
    </p:spTree>
    <p:extLst>
      <p:ext uri="{BB962C8B-B14F-4D97-AF65-F5344CB8AC3E}">
        <p14:creationId xmlns:p14="http://schemas.microsoft.com/office/powerpoint/2010/main" val="326612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400" dirty="0"/>
              <a:t>Förslag på s var: DNA replikeras med hjälp av DNA - polymeras. Eftersom syntesen endast kan ske i riktningen 5' - 3' blir den olika för de båda dottersträngarna. Den ena strängen (leading strand) kan replikeras fullt ut. På den andra strängen (</a:t>
            </a:r>
            <a:r>
              <a:rPr lang="sv-SE" sz="2400" dirty="0" err="1"/>
              <a:t>lagging</a:t>
            </a:r>
            <a:r>
              <a:rPr lang="sv-SE" sz="2400" dirty="0"/>
              <a:t> strand) behövs </a:t>
            </a:r>
            <a:r>
              <a:rPr lang="sv-SE" sz="2400" b="1" dirty="0"/>
              <a:t>RNA primers</a:t>
            </a:r>
            <a:r>
              <a:rPr lang="sv-SE" sz="2400" dirty="0"/>
              <a:t> som bidrar med en </a:t>
            </a:r>
            <a:r>
              <a:rPr lang="sv-SE" sz="2400" dirty="0" err="1"/>
              <a:t>hydroxylgrupp</a:t>
            </a:r>
            <a:r>
              <a:rPr lang="sv-SE" sz="2400" dirty="0"/>
              <a:t> som polymeraset behöver. Från den punkt där den yttersta primern släpper finns ingen möjlighet för polymeraset att syntetisera nytt DNA och konsekvensen blir att den ena strängen inte kan replikeras fullt ut vid änden. </a:t>
            </a:r>
          </a:p>
          <a:p>
            <a:r>
              <a:rPr lang="sv-SE" sz="2400" dirty="0"/>
              <a:t>Om </a:t>
            </a:r>
            <a:r>
              <a:rPr lang="sv-SE" sz="2400" dirty="0" err="1"/>
              <a:t>telomerförkortningen</a:t>
            </a:r>
            <a:r>
              <a:rPr lang="sv-SE" sz="2400" dirty="0"/>
              <a:t> går tillräckligt långt induceras </a:t>
            </a:r>
            <a:r>
              <a:rPr lang="sv-SE" sz="2400" b="1" dirty="0" err="1"/>
              <a:t>senescens</a:t>
            </a:r>
            <a:r>
              <a:rPr lang="sv-SE" sz="2400" dirty="0"/>
              <a:t>, vilket innebär att cellen inte längre kan dela sig. Om inte </a:t>
            </a:r>
            <a:r>
              <a:rPr lang="sv-SE" sz="2400" dirty="0" err="1"/>
              <a:t>telomerförkortningen</a:t>
            </a:r>
            <a:r>
              <a:rPr lang="sv-SE" sz="2400" dirty="0"/>
              <a:t> motverkas (genom </a:t>
            </a:r>
            <a:r>
              <a:rPr lang="sv-SE" sz="2400" b="1" dirty="0" err="1"/>
              <a:t>telomeras</a:t>
            </a:r>
            <a:r>
              <a:rPr lang="sv-SE" sz="2400" dirty="0"/>
              <a:t>) finns det därmed en gräns för hur många gånger en cell kan dela sig. </a:t>
            </a:r>
          </a:p>
          <a:p>
            <a:endParaRPr lang="sv-SE" sz="2400" dirty="0"/>
          </a:p>
        </p:txBody>
      </p:sp>
    </p:spTree>
    <p:extLst>
      <p:ext uri="{BB962C8B-B14F-4D97-AF65-F5344CB8AC3E}">
        <p14:creationId xmlns:p14="http://schemas.microsoft.com/office/powerpoint/2010/main" val="405715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13 </a:t>
            </a:r>
            <a:r>
              <a:rPr lang="sv-SE" b="1" dirty="0"/>
              <a:t>(6 poäng): </a:t>
            </a:r>
            <a:r>
              <a:rPr lang="sv-SE" dirty="0"/>
              <a:t>Proteinsyntesen delas ofta in i tre steg. Beskriv vad som sker i dessa tre steg. </a:t>
            </a:r>
          </a:p>
          <a:p>
            <a:endParaRPr lang="sv-SE" dirty="0"/>
          </a:p>
        </p:txBody>
      </p:sp>
    </p:spTree>
    <p:extLst>
      <p:ext uri="{BB962C8B-B14F-4D97-AF65-F5344CB8AC3E}">
        <p14:creationId xmlns:p14="http://schemas.microsoft.com/office/powerpoint/2010/main" val="1934620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
            <a:ext cx="7456714" cy="6898649"/>
          </a:xfrm>
        </p:spPr>
      </p:pic>
    </p:spTree>
    <p:extLst>
      <p:ext uri="{BB962C8B-B14F-4D97-AF65-F5344CB8AC3E}">
        <p14:creationId xmlns:p14="http://schemas.microsoft.com/office/powerpoint/2010/main" val="111953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14 </a:t>
            </a:r>
            <a:r>
              <a:rPr lang="sv-SE" b="1" dirty="0"/>
              <a:t>(2 poäng): </a:t>
            </a:r>
            <a:r>
              <a:rPr lang="sv-SE" dirty="0"/>
              <a:t>En peptidbindning mellan två aminosyror sker per sekund på </a:t>
            </a:r>
            <a:r>
              <a:rPr lang="sv-SE" dirty="0" err="1"/>
              <a:t>ribosomen</a:t>
            </a:r>
            <a:r>
              <a:rPr lang="sv-SE" dirty="0"/>
              <a:t>. Hur kan denna process vara så effektiv och snabb? </a:t>
            </a:r>
          </a:p>
          <a:p>
            <a:endParaRPr lang="sv-SE" dirty="0"/>
          </a:p>
        </p:txBody>
      </p:sp>
    </p:spTree>
    <p:extLst>
      <p:ext uri="{BB962C8B-B14F-4D97-AF65-F5344CB8AC3E}">
        <p14:creationId xmlns:p14="http://schemas.microsoft.com/office/powerpoint/2010/main" val="405724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i="1" dirty="0"/>
          </a:p>
          <a:p>
            <a:r>
              <a:rPr lang="sv-SE" dirty="0" err="1"/>
              <a:t>Ribosomen</a:t>
            </a:r>
            <a:r>
              <a:rPr lang="sv-SE" dirty="0"/>
              <a:t> är ett enzym och har fyra bindningssites för RNA: en för </a:t>
            </a:r>
            <a:r>
              <a:rPr lang="sv-SE" dirty="0" err="1"/>
              <a:t>mRNA</a:t>
            </a:r>
            <a:r>
              <a:rPr lang="sv-SE" dirty="0"/>
              <a:t> och </a:t>
            </a:r>
            <a:r>
              <a:rPr lang="sv-SE" b="1" dirty="0"/>
              <a:t>tre för </a:t>
            </a:r>
            <a:r>
              <a:rPr lang="sv-SE" b="1" dirty="0" err="1"/>
              <a:t>tRNA</a:t>
            </a:r>
            <a:r>
              <a:rPr lang="sv-SE" b="1" dirty="0"/>
              <a:t> (E, P, A). </a:t>
            </a:r>
            <a:r>
              <a:rPr lang="sv-SE" dirty="0"/>
              <a:t>Dessa specifika </a:t>
            </a:r>
            <a:r>
              <a:rPr lang="sv-SE" dirty="0" err="1"/>
              <a:t>bindingssites</a:t>
            </a:r>
            <a:r>
              <a:rPr lang="sv-SE" dirty="0"/>
              <a:t> gör att aminosyrorna kommer nära varandra så att en reaktion kan ske, och genom interaktioner med den aktiva ytan fås förskjutningar av elektroner i substratens kovalenta/elektronpar bindningar så att vissa bindningar försvagas och nya kan bildas. </a:t>
            </a:r>
          </a:p>
          <a:p>
            <a:endParaRPr lang="sv-SE" dirty="0"/>
          </a:p>
        </p:txBody>
      </p:sp>
    </p:spTree>
    <p:extLst>
      <p:ext uri="{BB962C8B-B14F-4D97-AF65-F5344CB8AC3E}">
        <p14:creationId xmlns:p14="http://schemas.microsoft.com/office/powerpoint/2010/main" val="744033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15 </a:t>
            </a:r>
            <a:r>
              <a:rPr lang="sv-SE" b="1" dirty="0"/>
              <a:t>(4 poäng ): </a:t>
            </a:r>
            <a:r>
              <a:rPr lang="sv-SE" dirty="0"/>
              <a:t>Proteinsyntesen är energikrävande process. Förklara med egna ord varför det är en energikrävande process (2p) och hur energin som krävs tillförs reaktionen (2p). </a:t>
            </a:r>
          </a:p>
          <a:p>
            <a:endParaRPr lang="sv-SE" dirty="0"/>
          </a:p>
        </p:txBody>
      </p:sp>
    </p:spTree>
    <p:extLst>
      <p:ext uri="{BB962C8B-B14F-4D97-AF65-F5344CB8AC3E}">
        <p14:creationId xmlns:p14="http://schemas.microsoft.com/office/powerpoint/2010/main" val="17098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dirty="0"/>
              <a:t>Förslag på svar: Proteinsyntesen handlar inte bara om att koppla ihop aminosyror till en polypeptid, utan om att </a:t>
            </a:r>
            <a:r>
              <a:rPr lang="sv-SE" b="1" dirty="0"/>
              <a:t>koppla ihop aminosyror i en unikt specificerad sekvens</a:t>
            </a:r>
            <a:r>
              <a:rPr lang="sv-SE" dirty="0"/>
              <a:t>. Energitillförsel behövs för att skapa peptidbindningen, men framför allt åtgår mycket energi för att säkerställa att polypeptiden får korrekt sekvens på aminosyrorna. </a:t>
            </a:r>
          </a:p>
          <a:p>
            <a:r>
              <a:rPr lang="sv-SE" dirty="0"/>
              <a:t>Energin kommer ytterst från </a:t>
            </a:r>
            <a:r>
              <a:rPr lang="sv-SE" b="1" dirty="0"/>
              <a:t>ATP</a:t>
            </a:r>
            <a:r>
              <a:rPr lang="sv-SE" dirty="0"/>
              <a:t>, där ATP, GTP, CTP, UTP </a:t>
            </a:r>
            <a:r>
              <a:rPr lang="sv-SE" dirty="0" err="1"/>
              <a:t>hydrolyseras</a:t>
            </a:r>
            <a:r>
              <a:rPr lang="sv-SE" dirty="0"/>
              <a:t> i samband med syntesen av ett specifikt </a:t>
            </a:r>
            <a:r>
              <a:rPr lang="sv-SE" dirty="0" err="1"/>
              <a:t>mRNA</a:t>
            </a:r>
            <a:r>
              <a:rPr lang="sv-SE" dirty="0"/>
              <a:t> (som dessutom processas under energiförbrukning). ATP </a:t>
            </a:r>
            <a:r>
              <a:rPr lang="sv-SE" dirty="0" err="1"/>
              <a:t>hydrolyseras</a:t>
            </a:r>
            <a:r>
              <a:rPr lang="sv-SE" dirty="0"/>
              <a:t> för att koppla rätt aminosyra till rätt </a:t>
            </a:r>
            <a:r>
              <a:rPr lang="sv-SE" dirty="0" err="1"/>
              <a:t>tRNA</a:t>
            </a:r>
            <a:r>
              <a:rPr lang="sv-SE" dirty="0"/>
              <a:t> , och korrekt hopkoppling av rätt aminosyror på </a:t>
            </a:r>
            <a:r>
              <a:rPr lang="sv-SE" dirty="0" err="1"/>
              <a:t>ribosomen</a:t>
            </a:r>
            <a:r>
              <a:rPr lang="sv-SE" dirty="0"/>
              <a:t> kräver hydrolys av GTP, liksom förflyttningen av </a:t>
            </a:r>
            <a:r>
              <a:rPr lang="sv-SE" dirty="0" err="1"/>
              <a:t>mRNA</a:t>
            </a:r>
            <a:r>
              <a:rPr lang="sv-SE" dirty="0"/>
              <a:t> på </a:t>
            </a:r>
            <a:r>
              <a:rPr lang="sv-SE" dirty="0" err="1"/>
              <a:t>ribosomen</a:t>
            </a:r>
            <a:r>
              <a:rPr lang="sv-SE" dirty="0"/>
              <a:t> för att kunna ta emot nästa inkommande aminosyra - </a:t>
            </a:r>
            <a:r>
              <a:rPr lang="sv-SE" dirty="0" err="1"/>
              <a:t>tRNA</a:t>
            </a:r>
            <a:r>
              <a:rPr lang="sv-SE" dirty="0"/>
              <a:t>.</a:t>
            </a:r>
          </a:p>
          <a:p>
            <a:endParaRPr lang="sv-SE" dirty="0"/>
          </a:p>
        </p:txBody>
      </p:sp>
    </p:spTree>
    <p:extLst>
      <p:ext uri="{BB962C8B-B14F-4D97-AF65-F5344CB8AC3E}">
        <p14:creationId xmlns:p14="http://schemas.microsoft.com/office/powerpoint/2010/main" val="4094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28" y="1544397"/>
            <a:ext cx="11673543" cy="2928212"/>
          </a:xfrm>
        </p:spPr>
      </p:pic>
    </p:spTree>
    <p:extLst>
      <p:ext uri="{BB962C8B-B14F-4D97-AF65-F5344CB8AC3E}">
        <p14:creationId xmlns:p14="http://schemas.microsoft.com/office/powerpoint/2010/main" val="1181974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24 </a:t>
            </a:r>
            <a:r>
              <a:rPr lang="sv-SE" b="1" dirty="0"/>
              <a:t>(4 poäng): </a:t>
            </a:r>
            <a:r>
              <a:rPr lang="sv-SE" dirty="0"/>
              <a:t>Övervikt är till viss del ärftligt, och forskningsstudier har visat på både autosomalt dominant (t ex MC4R genen) och autosomalt recessivt (t ex </a:t>
            </a:r>
            <a:r>
              <a:rPr lang="sv-SE" dirty="0" err="1"/>
              <a:t>leptin</a:t>
            </a:r>
            <a:r>
              <a:rPr lang="sv-SE" dirty="0"/>
              <a:t> - genen) nedärvningsmönster. </a:t>
            </a:r>
            <a:r>
              <a:rPr lang="sv-SE" b="1" dirty="0"/>
              <a:t>Beskriv vad som kännetecknar dessa båda typer av nedärvningsmönster</a:t>
            </a:r>
            <a:r>
              <a:rPr lang="sv-SE" dirty="0"/>
              <a:t>. Illustrera gärna med </a:t>
            </a:r>
            <a:r>
              <a:rPr lang="sv-SE" dirty="0" err="1"/>
              <a:t>pedigree</a:t>
            </a:r>
            <a:r>
              <a:rPr lang="sv-SE" dirty="0"/>
              <a:t>. </a:t>
            </a:r>
          </a:p>
          <a:p>
            <a:endParaRPr lang="sv-SE" dirty="0"/>
          </a:p>
        </p:txBody>
      </p:sp>
    </p:spTree>
    <p:extLst>
      <p:ext uri="{BB962C8B-B14F-4D97-AF65-F5344CB8AC3E}">
        <p14:creationId xmlns:p14="http://schemas.microsoft.com/office/powerpoint/2010/main" val="1753463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AD</a:t>
            </a:r>
            <a:r>
              <a:rPr lang="sv-SE" dirty="0"/>
              <a:t>: Det räcker att ha en </a:t>
            </a:r>
            <a:r>
              <a:rPr lang="sv-SE" dirty="0" err="1"/>
              <a:t>sjukdomsallel</a:t>
            </a:r>
            <a:r>
              <a:rPr lang="sv-SE" dirty="0"/>
              <a:t> för att utveckla sjukdomen. Om en förälder är sjuk har 50 % av barnen sjukdomen (</a:t>
            </a:r>
            <a:r>
              <a:rPr lang="sv-SE" i="1" dirty="0"/>
              <a:t>Nej? Om en förälder har AA och andra </a:t>
            </a:r>
            <a:r>
              <a:rPr lang="sv-SE" i="1" dirty="0" err="1"/>
              <a:t>aa</a:t>
            </a:r>
            <a:r>
              <a:rPr lang="sv-SE" i="1" dirty="0"/>
              <a:t> får alla barnen </a:t>
            </a:r>
            <a:r>
              <a:rPr lang="sv-SE" i="1" dirty="0" err="1"/>
              <a:t>Aa</a:t>
            </a:r>
            <a:r>
              <a:rPr lang="sv-SE" i="1" dirty="0"/>
              <a:t> och blir sjuka?), </a:t>
            </a:r>
            <a:r>
              <a:rPr lang="sv-SE" dirty="0"/>
              <a:t>ett sjukt barn har en sjuk förälder. Sjukdomen uppträder i varje generation, lika fördelat mellan könen. </a:t>
            </a:r>
          </a:p>
          <a:p>
            <a:r>
              <a:rPr lang="sv-SE" b="1" dirty="0"/>
              <a:t>AR</a:t>
            </a:r>
            <a:r>
              <a:rPr lang="sv-SE" dirty="0"/>
              <a:t>: Man måste ärva </a:t>
            </a:r>
            <a:r>
              <a:rPr lang="sv-SE" dirty="0" err="1"/>
              <a:t>sjukdomsallel</a:t>
            </a:r>
            <a:r>
              <a:rPr lang="sv-SE" dirty="0"/>
              <a:t> från båda föräldrarna för att bli sjuk, dvs båda föräldrarna till sjuka individer är (minst) bärare. Hälften av syskonen till sjuka individer är bärare. Vanligt vid ingifte. Jämn könsfördelning. Egenskapen hoppar ofta över generationer. </a:t>
            </a:r>
          </a:p>
          <a:p>
            <a:endParaRPr lang="sv-SE" dirty="0"/>
          </a:p>
        </p:txBody>
      </p:sp>
    </p:spTree>
    <p:extLst>
      <p:ext uri="{BB962C8B-B14F-4D97-AF65-F5344CB8AC3E}">
        <p14:creationId xmlns:p14="http://schemas.microsoft.com/office/powerpoint/2010/main" val="1914625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83D717-D40B-4C4B-A26A-2CC5F3E92498}"/>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AC47F16-AC73-41F5-AE45-684CA9320EC1}"/>
              </a:ext>
            </a:extLst>
          </p:cNvPr>
          <p:cNvSpPr>
            <a:spLocks noGrp="1"/>
          </p:cNvSpPr>
          <p:nvPr>
            <p:ph idx="1"/>
          </p:nvPr>
        </p:nvSpPr>
        <p:spPr/>
        <p:txBody>
          <a:bodyPr/>
          <a:lstStyle/>
          <a:p>
            <a:pPr marL="0" indent="0">
              <a:buNone/>
            </a:pPr>
            <a:r>
              <a:rPr lang="sv-SE" b="1" dirty="0">
                <a:solidFill>
                  <a:schemeClr val="tx1">
                    <a:lumMod val="95000"/>
                    <a:lumOff val="5000"/>
                  </a:schemeClr>
                </a:solidFill>
              </a:rPr>
              <a:t>Fråga 18 </a:t>
            </a:r>
            <a:r>
              <a:rPr lang="sv-SE" b="1" dirty="0"/>
              <a:t>(2 poäng): </a:t>
            </a:r>
            <a:endParaRPr lang="sv-SE" dirty="0"/>
          </a:p>
          <a:p>
            <a:pPr marL="0" indent="0">
              <a:buNone/>
            </a:pPr>
            <a:r>
              <a:rPr lang="sv-SE" dirty="0"/>
              <a:t>Brist på vitamin B12 och </a:t>
            </a:r>
            <a:r>
              <a:rPr lang="sv-SE" dirty="0" err="1"/>
              <a:t>folater</a:t>
            </a:r>
            <a:r>
              <a:rPr lang="sv-SE" dirty="0"/>
              <a:t> kan leda till anemi, dvs det bildas för lite nya röda blodkroppar. Vilken process kräver </a:t>
            </a:r>
            <a:r>
              <a:rPr lang="sv-SE" dirty="0" err="1"/>
              <a:t>folater</a:t>
            </a:r>
            <a:r>
              <a:rPr lang="sv-SE" dirty="0"/>
              <a:t> vid nybildning av celler? </a:t>
            </a:r>
          </a:p>
        </p:txBody>
      </p:sp>
    </p:spTree>
    <p:extLst>
      <p:ext uri="{BB962C8B-B14F-4D97-AF65-F5344CB8AC3E}">
        <p14:creationId xmlns:p14="http://schemas.microsoft.com/office/powerpoint/2010/main" val="1561375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26E32A-4AC2-4D52-8C82-B77EA6760F3B}"/>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8ACAD47-39C1-4EFF-B049-700745543A18}"/>
              </a:ext>
            </a:extLst>
          </p:cNvPr>
          <p:cNvSpPr>
            <a:spLocks noGrp="1"/>
          </p:cNvSpPr>
          <p:nvPr>
            <p:ph idx="1"/>
          </p:nvPr>
        </p:nvSpPr>
        <p:spPr/>
        <p:txBody>
          <a:bodyPr/>
          <a:lstStyle/>
          <a:p>
            <a:pPr marL="0" indent="0">
              <a:buNone/>
            </a:pPr>
            <a:r>
              <a:rPr lang="sv-SE" b="1" dirty="0"/>
              <a:t>Svarsförslag: </a:t>
            </a:r>
            <a:endParaRPr lang="sv-SE" dirty="0"/>
          </a:p>
          <a:p>
            <a:pPr marL="0" indent="0">
              <a:buNone/>
            </a:pPr>
            <a:r>
              <a:rPr lang="sv-SE" dirty="0" err="1"/>
              <a:t>Folater</a:t>
            </a:r>
            <a:r>
              <a:rPr lang="sv-SE" dirty="0"/>
              <a:t> bidrar till </a:t>
            </a:r>
            <a:r>
              <a:rPr lang="sv-SE" b="1" dirty="0"/>
              <a:t>nukleotidsyntesen</a:t>
            </a:r>
            <a:r>
              <a:rPr lang="sv-SE" dirty="0"/>
              <a:t>, vilket i sin tur behövs för bildandet av nya celler. </a:t>
            </a:r>
            <a:r>
              <a:rPr lang="sv-SE" dirty="0" err="1"/>
              <a:t>Folat</a:t>
            </a:r>
            <a:r>
              <a:rPr lang="sv-SE" dirty="0"/>
              <a:t> omvandlas till </a:t>
            </a:r>
            <a:r>
              <a:rPr lang="sv-SE" dirty="0" err="1"/>
              <a:t>dihydrofolat</a:t>
            </a:r>
            <a:r>
              <a:rPr lang="sv-SE" dirty="0"/>
              <a:t> och </a:t>
            </a:r>
            <a:r>
              <a:rPr lang="sv-SE" dirty="0" err="1"/>
              <a:t>tetrahydrofolat</a:t>
            </a:r>
            <a:r>
              <a:rPr lang="sv-SE" dirty="0"/>
              <a:t>, vilket i sin tur ger bidrag till syntesen av både </a:t>
            </a:r>
            <a:r>
              <a:rPr lang="sv-SE" dirty="0" err="1"/>
              <a:t>puriner</a:t>
            </a:r>
            <a:r>
              <a:rPr lang="sv-SE" dirty="0"/>
              <a:t> och </a:t>
            </a:r>
            <a:r>
              <a:rPr lang="sv-SE" dirty="0" err="1"/>
              <a:t>pyrimidiner</a:t>
            </a:r>
            <a:r>
              <a:rPr lang="sv-SE" dirty="0"/>
              <a:t>. </a:t>
            </a:r>
          </a:p>
        </p:txBody>
      </p:sp>
    </p:spTree>
    <p:extLst>
      <p:ext uri="{BB962C8B-B14F-4D97-AF65-F5344CB8AC3E}">
        <p14:creationId xmlns:p14="http://schemas.microsoft.com/office/powerpoint/2010/main" val="3196274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D483F-1825-4C94-BFCC-4DE64BE671A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01983B4-CC44-410A-87CB-6EF353E481CD}"/>
              </a:ext>
            </a:extLst>
          </p:cNvPr>
          <p:cNvSpPr>
            <a:spLocks noGrp="1"/>
          </p:cNvSpPr>
          <p:nvPr>
            <p:ph idx="1"/>
          </p:nvPr>
        </p:nvSpPr>
        <p:spPr/>
        <p:txBody>
          <a:bodyPr/>
          <a:lstStyle/>
          <a:p>
            <a:pPr marL="0" indent="0">
              <a:buNone/>
            </a:pPr>
            <a:r>
              <a:rPr lang="sv-SE" b="1" dirty="0">
                <a:solidFill>
                  <a:schemeClr val="tx1">
                    <a:lumMod val="95000"/>
                    <a:lumOff val="5000"/>
                  </a:schemeClr>
                </a:solidFill>
              </a:rPr>
              <a:t>Fråga 33 </a:t>
            </a:r>
            <a:r>
              <a:rPr lang="sv-SE" b="1" dirty="0"/>
              <a:t>(1 poäng): </a:t>
            </a:r>
            <a:endParaRPr lang="sv-SE" dirty="0"/>
          </a:p>
          <a:p>
            <a:pPr marL="0" indent="0">
              <a:buNone/>
            </a:pPr>
            <a:r>
              <a:rPr lang="sv-SE" dirty="0"/>
              <a:t>Varför är den hydrofoba miljö som finns i den aktiva ytan hos ett enzym viktig? Ett alternativ är rätt. </a:t>
            </a:r>
          </a:p>
          <a:p>
            <a:pPr marL="0" indent="0">
              <a:buNone/>
            </a:pPr>
            <a:r>
              <a:rPr lang="sv-SE" dirty="0"/>
              <a:t>A) Så att många icke-kovalenta bindningar kan bildas mellan enzym och substrat </a:t>
            </a:r>
          </a:p>
          <a:p>
            <a:pPr marL="0" indent="0">
              <a:buNone/>
            </a:pPr>
            <a:r>
              <a:rPr lang="sv-SE" dirty="0"/>
              <a:t>B) För att öka aktiveringsenergin </a:t>
            </a:r>
          </a:p>
          <a:p>
            <a:pPr marL="0" indent="0">
              <a:buNone/>
            </a:pPr>
            <a:r>
              <a:rPr lang="sv-SE" dirty="0"/>
              <a:t>C) För att undvika ett </a:t>
            </a:r>
            <a:r>
              <a:rPr lang="sv-SE" dirty="0" err="1"/>
              <a:t>transitionstillstånd</a:t>
            </a:r>
            <a:r>
              <a:rPr lang="sv-SE" dirty="0"/>
              <a:t> hos substratet </a:t>
            </a:r>
          </a:p>
          <a:p>
            <a:pPr marL="0" indent="0">
              <a:buNone/>
            </a:pPr>
            <a:r>
              <a:rPr lang="sv-SE" dirty="0"/>
              <a:t>D) Så att polära grupper hos enzymet och substratet inte kan interagera </a:t>
            </a:r>
          </a:p>
        </p:txBody>
      </p:sp>
    </p:spTree>
    <p:extLst>
      <p:ext uri="{BB962C8B-B14F-4D97-AF65-F5344CB8AC3E}">
        <p14:creationId xmlns:p14="http://schemas.microsoft.com/office/powerpoint/2010/main" val="4067156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83C8BB-4C34-4DE9-9A5C-C10422BBF0F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66528CB-6AE3-491B-822A-FA11B7B8DA6C}"/>
              </a:ext>
            </a:extLst>
          </p:cNvPr>
          <p:cNvSpPr>
            <a:spLocks noGrp="1"/>
          </p:cNvSpPr>
          <p:nvPr>
            <p:ph idx="1"/>
          </p:nvPr>
        </p:nvSpPr>
        <p:spPr/>
        <p:txBody>
          <a:bodyPr/>
          <a:lstStyle/>
          <a:p>
            <a:r>
              <a:rPr lang="sv-SE" b="1" i="1" dirty="0"/>
              <a:t>Svar: </a:t>
            </a:r>
            <a:r>
              <a:rPr lang="sv-SE" i="1" dirty="0"/>
              <a:t>A </a:t>
            </a:r>
            <a:endParaRPr lang="sv-SE" dirty="0"/>
          </a:p>
        </p:txBody>
      </p:sp>
    </p:spTree>
    <p:extLst>
      <p:ext uri="{BB962C8B-B14F-4D97-AF65-F5344CB8AC3E}">
        <p14:creationId xmlns:p14="http://schemas.microsoft.com/office/powerpoint/2010/main" val="3986944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369152-C5D8-4027-B041-95F176DE678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24F80CB-77AB-4F00-8B68-E8EB13E82511}"/>
              </a:ext>
            </a:extLst>
          </p:cNvPr>
          <p:cNvSpPr>
            <a:spLocks noGrp="1"/>
          </p:cNvSpPr>
          <p:nvPr>
            <p:ph idx="1"/>
          </p:nvPr>
        </p:nvSpPr>
        <p:spPr/>
        <p:txBody>
          <a:bodyPr/>
          <a:lstStyle/>
          <a:p>
            <a:pPr marL="0" indent="0">
              <a:buNone/>
            </a:pPr>
            <a:r>
              <a:rPr lang="sv-SE" b="1" dirty="0">
                <a:solidFill>
                  <a:schemeClr val="tx1">
                    <a:lumMod val="95000"/>
                    <a:lumOff val="5000"/>
                  </a:schemeClr>
                </a:solidFill>
              </a:rPr>
              <a:t>Fråga 50 </a:t>
            </a:r>
            <a:r>
              <a:rPr lang="sv-SE" b="1" dirty="0"/>
              <a:t>(3 poäng): </a:t>
            </a:r>
            <a:endParaRPr lang="sv-SE" dirty="0"/>
          </a:p>
          <a:p>
            <a:pPr marL="0" indent="0">
              <a:buNone/>
            </a:pPr>
            <a:r>
              <a:rPr lang="sv-SE" dirty="0"/>
              <a:t>Celler omsluts av ett cellmembran som helt eller delvis hindrar ämnen från att komma in i cellen. Ändå passerar många ämnen in i cellen. </a:t>
            </a:r>
          </a:p>
          <a:p>
            <a:pPr marL="0" indent="0">
              <a:buNone/>
            </a:pPr>
            <a:r>
              <a:rPr lang="sv-SE" dirty="0"/>
              <a:t>Beskriv vilka olika typer av transportmekanismer cellen har och vad som karakteriserar dessa. </a:t>
            </a:r>
          </a:p>
        </p:txBody>
      </p:sp>
    </p:spTree>
    <p:extLst>
      <p:ext uri="{BB962C8B-B14F-4D97-AF65-F5344CB8AC3E}">
        <p14:creationId xmlns:p14="http://schemas.microsoft.com/office/powerpoint/2010/main" val="2608439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6A1B55-30ED-4740-AB02-2FDACB3AD67B}"/>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5C51146-38F4-4034-9B79-4F0EEA52DA25}"/>
              </a:ext>
            </a:extLst>
          </p:cNvPr>
          <p:cNvSpPr>
            <a:spLocks noGrp="1"/>
          </p:cNvSpPr>
          <p:nvPr>
            <p:ph idx="1"/>
          </p:nvPr>
        </p:nvSpPr>
        <p:spPr/>
        <p:txBody>
          <a:bodyPr/>
          <a:lstStyle/>
          <a:p>
            <a:pPr marL="0" indent="0">
              <a:buNone/>
            </a:pPr>
            <a:r>
              <a:rPr lang="sv-SE" b="1" dirty="0"/>
              <a:t>Svarsförslag: </a:t>
            </a:r>
            <a:endParaRPr lang="sv-SE" dirty="0"/>
          </a:p>
          <a:p>
            <a:pPr marL="0" indent="0">
              <a:buNone/>
            </a:pPr>
            <a:r>
              <a:rPr lang="sv-SE" b="1" dirty="0"/>
              <a:t>Jon kanaler, </a:t>
            </a:r>
            <a:r>
              <a:rPr lang="sv-SE" dirty="0"/>
              <a:t>små molekyler utanför cellen binder till membranproteiner som ligger inbäddade i cellmembranet och underlättar upptaget in i cellen. </a:t>
            </a:r>
          </a:p>
          <a:p>
            <a:pPr marL="0" indent="0">
              <a:buNone/>
            </a:pPr>
            <a:r>
              <a:rPr lang="sv-SE" b="1" dirty="0"/>
              <a:t>Passiv transport, </a:t>
            </a:r>
            <a:r>
              <a:rPr lang="sv-SE" dirty="0"/>
              <a:t>är molekyler som fritt tar sig in i cellen, ofta fettlösliga ämnen, från en högre koncentration utanför och sedan in i cellen. </a:t>
            </a:r>
          </a:p>
          <a:p>
            <a:pPr marL="0" indent="0">
              <a:buNone/>
            </a:pPr>
            <a:r>
              <a:rPr lang="sv-SE" b="1" dirty="0"/>
              <a:t>Aktiv transport, </a:t>
            </a:r>
            <a:r>
              <a:rPr lang="sv-SE" dirty="0"/>
              <a:t>molekyler tas upp i cellen mot sin koncentrationsgradient, vilket är en energikrävande process. </a:t>
            </a:r>
          </a:p>
        </p:txBody>
      </p:sp>
    </p:spTree>
    <p:extLst>
      <p:ext uri="{BB962C8B-B14F-4D97-AF65-F5344CB8AC3E}">
        <p14:creationId xmlns:p14="http://schemas.microsoft.com/office/powerpoint/2010/main" val="2155269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57A4CD-A311-4911-9426-4AF2FE985C1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EEE1F86-7035-4481-9E28-3015734901C4}"/>
              </a:ext>
            </a:extLst>
          </p:cNvPr>
          <p:cNvSpPr>
            <a:spLocks noGrp="1"/>
          </p:cNvSpPr>
          <p:nvPr>
            <p:ph idx="1"/>
          </p:nvPr>
        </p:nvSpPr>
        <p:spPr/>
        <p:txBody>
          <a:bodyPr/>
          <a:lstStyle/>
          <a:p>
            <a:pPr marL="0" indent="0">
              <a:buNone/>
            </a:pPr>
            <a:r>
              <a:rPr lang="sv-SE" b="1" dirty="0">
                <a:solidFill>
                  <a:schemeClr val="tx1">
                    <a:lumMod val="95000"/>
                    <a:lumOff val="5000"/>
                  </a:schemeClr>
                </a:solidFill>
              </a:rPr>
              <a:t>Fråga 51 </a:t>
            </a:r>
            <a:r>
              <a:rPr lang="sv-SE" b="1" dirty="0"/>
              <a:t>(2 poäng): </a:t>
            </a:r>
            <a:endParaRPr lang="sv-SE" dirty="0"/>
          </a:p>
          <a:p>
            <a:pPr marL="0" indent="0">
              <a:buNone/>
            </a:pPr>
            <a:r>
              <a:rPr lang="sv-SE" dirty="0"/>
              <a:t>Jod är ett viktigt substrat för att sköldkörtelhormoner skall kunna bildas. Jod är ett sällsynt grundämne och </a:t>
            </a:r>
            <a:r>
              <a:rPr lang="sv-SE" dirty="0" err="1"/>
              <a:t>jodtillgången</a:t>
            </a:r>
            <a:r>
              <a:rPr lang="sv-SE" dirty="0"/>
              <a:t> kan variera påtagligt över tid och mellan olika områden. </a:t>
            </a:r>
          </a:p>
          <a:p>
            <a:pPr marL="0" indent="0">
              <a:buNone/>
            </a:pPr>
            <a:r>
              <a:rPr lang="sv-SE" dirty="0"/>
              <a:t>Hur kommer det sig att människor (och andra djur) alltid har tillgång till jod för kontinuerlig syntes av </a:t>
            </a:r>
            <a:r>
              <a:rPr lang="sv-SE" dirty="0" err="1"/>
              <a:t>tyroideahormon</a:t>
            </a:r>
            <a:r>
              <a:rPr lang="sv-SE" dirty="0"/>
              <a:t>? </a:t>
            </a:r>
          </a:p>
        </p:txBody>
      </p:sp>
    </p:spTree>
    <p:extLst>
      <p:ext uri="{BB962C8B-B14F-4D97-AF65-F5344CB8AC3E}">
        <p14:creationId xmlns:p14="http://schemas.microsoft.com/office/powerpoint/2010/main" val="2050979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6C322-503A-48AE-A3AF-523F42306B5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4F21774-718C-4628-9C87-8DFCFEC838FC}"/>
              </a:ext>
            </a:extLst>
          </p:cNvPr>
          <p:cNvSpPr>
            <a:spLocks noGrp="1"/>
          </p:cNvSpPr>
          <p:nvPr>
            <p:ph idx="1"/>
          </p:nvPr>
        </p:nvSpPr>
        <p:spPr/>
        <p:txBody>
          <a:bodyPr/>
          <a:lstStyle/>
          <a:p>
            <a:pPr marL="0" indent="0">
              <a:buNone/>
            </a:pPr>
            <a:r>
              <a:rPr lang="sv-SE" b="1" dirty="0"/>
              <a:t>Svarsförslag: </a:t>
            </a:r>
            <a:endParaRPr lang="sv-SE" dirty="0"/>
          </a:p>
          <a:p>
            <a:pPr marL="0" indent="0">
              <a:buNone/>
            </a:pPr>
            <a:r>
              <a:rPr lang="sv-SE" dirty="0"/>
              <a:t>Sköldkörteln har folliklar som kan lagra </a:t>
            </a:r>
            <a:r>
              <a:rPr lang="sv-SE" dirty="0" err="1"/>
              <a:t>tyroxin</a:t>
            </a:r>
            <a:r>
              <a:rPr lang="sv-SE" dirty="0"/>
              <a:t> </a:t>
            </a:r>
            <a:r>
              <a:rPr lang="sv-SE" dirty="0" err="1"/>
              <a:t>bunet</a:t>
            </a:r>
            <a:r>
              <a:rPr lang="sv-SE" dirty="0"/>
              <a:t> till </a:t>
            </a:r>
            <a:r>
              <a:rPr lang="sv-SE" dirty="0" err="1"/>
              <a:t>tyreoglobulinmolekylen</a:t>
            </a:r>
            <a:r>
              <a:rPr lang="sv-SE" dirty="0"/>
              <a:t> och använda när </a:t>
            </a:r>
            <a:r>
              <a:rPr lang="sv-SE" dirty="0" err="1"/>
              <a:t>nysyntesen</a:t>
            </a:r>
            <a:r>
              <a:rPr lang="sv-SE" dirty="0"/>
              <a:t> periodvis kan försvåras p.g.a. sämre tillgång på jod. </a:t>
            </a:r>
          </a:p>
        </p:txBody>
      </p:sp>
    </p:spTree>
    <p:extLst>
      <p:ext uri="{BB962C8B-B14F-4D97-AF65-F5344CB8AC3E}">
        <p14:creationId xmlns:p14="http://schemas.microsoft.com/office/powerpoint/2010/main" val="350188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Förslag på svar: </a:t>
            </a:r>
            <a:endParaRPr lang="sv-SE" dirty="0"/>
          </a:p>
          <a:p>
            <a:r>
              <a:rPr lang="sv-SE" i="1" dirty="0"/>
              <a:t>1D</a:t>
            </a:r>
          </a:p>
          <a:p>
            <a:r>
              <a:rPr lang="sv-SE" i="1" dirty="0"/>
              <a:t>2C</a:t>
            </a:r>
          </a:p>
          <a:p>
            <a:r>
              <a:rPr lang="sv-SE" i="1" dirty="0"/>
              <a:t>3B</a:t>
            </a:r>
          </a:p>
          <a:p>
            <a:r>
              <a:rPr lang="sv-SE" i="1" dirty="0"/>
              <a:t>4A </a:t>
            </a:r>
            <a:endParaRPr lang="sv-SE" dirty="0"/>
          </a:p>
          <a:p>
            <a:endParaRPr lang="sv-SE" dirty="0"/>
          </a:p>
        </p:txBody>
      </p:sp>
    </p:spTree>
    <p:extLst>
      <p:ext uri="{BB962C8B-B14F-4D97-AF65-F5344CB8AC3E}">
        <p14:creationId xmlns:p14="http://schemas.microsoft.com/office/powerpoint/2010/main" val="1219232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CB8BAC-BEB3-474A-91F2-65FC77D3B668}"/>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88BFAAE-6031-45C0-B8E5-0C8E87EBC654}"/>
              </a:ext>
            </a:extLst>
          </p:cNvPr>
          <p:cNvSpPr>
            <a:spLocks noGrp="1"/>
          </p:cNvSpPr>
          <p:nvPr>
            <p:ph idx="1"/>
          </p:nvPr>
        </p:nvSpPr>
        <p:spPr>
          <a:xfrm>
            <a:off x="838200" y="1825625"/>
            <a:ext cx="10515600" cy="4351338"/>
          </a:xfrm>
        </p:spPr>
        <p:txBody>
          <a:bodyPr/>
          <a:lstStyle/>
          <a:p>
            <a:pPr marL="0" indent="0">
              <a:buNone/>
            </a:pPr>
            <a:r>
              <a:rPr lang="sv-SE" b="1" dirty="0">
                <a:solidFill>
                  <a:schemeClr val="tx1">
                    <a:lumMod val="95000"/>
                    <a:lumOff val="5000"/>
                  </a:schemeClr>
                </a:solidFill>
              </a:rPr>
              <a:t>Fråga 34 </a:t>
            </a:r>
            <a:r>
              <a:rPr lang="sv-SE" b="1" dirty="0"/>
              <a:t>(1 poäng): </a:t>
            </a:r>
            <a:endParaRPr lang="sv-SE" dirty="0"/>
          </a:p>
          <a:p>
            <a:pPr marL="0" indent="0">
              <a:buNone/>
            </a:pPr>
            <a:r>
              <a:rPr lang="sv-SE" dirty="0"/>
              <a:t>Reaktion 1 har </a:t>
            </a:r>
            <a:r>
              <a:rPr lang="sv-SE" dirty="0" err="1"/>
              <a:t>d</a:t>
            </a:r>
            <a:r>
              <a:rPr lang="sv-SE" i="1" dirty="0" err="1"/>
              <a:t>G</a:t>
            </a:r>
            <a:r>
              <a:rPr lang="sv-SE" dirty="0"/>
              <a:t>° på -12,3 kJ / mol och reaktion 2 har en </a:t>
            </a:r>
            <a:r>
              <a:rPr lang="sv-SE" dirty="0" err="1"/>
              <a:t>d</a:t>
            </a:r>
            <a:r>
              <a:rPr lang="sv-SE" i="1" dirty="0" err="1"/>
              <a:t>G</a:t>
            </a:r>
            <a:r>
              <a:rPr lang="sv-SE" dirty="0"/>
              <a:t>° av 23,4 kJ / mol. Vilket uttalande är SANT om dessa två reaktioner? </a:t>
            </a:r>
          </a:p>
          <a:p>
            <a:pPr marL="0" indent="0">
              <a:buNone/>
            </a:pPr>
            <a:r>
              <a:rPr lang="sv-SE" dirty="0"/>
              <a:t>A) Reaktion 1 sker snabbare. </a:t>
            </a:r>
          </a:p>
          <a:p>
            <a:pPr marL="0" indent="0">
              <a:buNone/>
            </a:pPr>
            <a:r>
              <a:rPr lang="sv-SE" dirty="0"/>
              <a:t>B) Reaktion 2 sker snabbare. </a:t>
            </a:r>
          </a:p>
          <a:p>
            <a:pPr marL="0" indent="0">
              <a:buNone/>
            </a:pPr>
            <a:r>
              <a:rPr lang="sv-SE" dirty="0"/>
              <a:t>C) Båda reaktionerna sker i samma takt. </a:t>
            </a:r>
          </a:p>
          <a:p>
            <a:pPr marL="0" indent="0">
              <a:buNone/>
            </a:pPr>
            <a:r>
              <a:rPr lang="sv-SE" dirty="0"/>
              <a:t>D) Reaktion 2 kan inte ske. </a:t>
            </a:r>
          </a:p>
          <a:p>
            <a:pPr marL="0" indent="0">
              <a:buNone/>
            </a:pPr>
            <a:r>
              <a:rPr lang="sv-SE" dirty="0"/>
              <a:t>E) Det är omöjligt att veta vilken reaktion som sker snabbare med denna information. </a:t>
            </a:r>
          </a:p>
        </p:txBody>
      </p:sp>
    </p:spTree>
    <p:extLst>
      <p:ext uri="{BB962C8B-B14F-4D97-AF65-F5344CB8AC3E}">
        <p14:creationId xmlns:p14="http://schemas.microsoft.com/office/powerpoint/2010/main" val="1471843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B7263-3111-4A6D-8AB2-A71D45F2EA1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98B711D-6420-4430-8662-B42F51F2B60C}"/>
              </a:ext>
            </a:extLst>
          </p:cNvPr>
          <p:cNvSpPr>
            <a:spLocks noGrp="1"/>
          </p:cNvSpPr>
          <p:nvPr>
            <p:ph idx="1"/>
          </p:nvPr>
        </p:nvSpPr>
        <p:spPr/>
        <p:txBody>
          <a:bodyPr/>
          <a:lstStyle/>
          <a:p>
            <a:r>
              <a:rPr lang="sv-SE" b="1" i="1" dirty="0"/>
              <a:t>Svar: </a:t>
            </a:r>
            <a:r>
              <a:rPr lang="sv-SE" i="1" dirty="0"/>
              <a:t>E </a:t>
            </a:r>
            <a:endParaRPr lang="sv-SE" dirty="0"/>
          </a:p>
        </p:txBody>
      </p:sp>
    </p:spTree>
    <p:extLst>
      <p:ext uri="{BB962C8B-B14F-4D97-AF65-F5344CB8AC3E}">
        <p14:creationId xmlns:p14="http://schemas.microsoft.com/office/powerpoint/2010/main" val="806565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FE00C-2026-4B85-B570-4C81FF4C72D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DF9F1F9-3BA6-4994-BCF7-16D6B3B906AE}"/>
              </a:ext>
            </a:extLst>
          </p:cNvPr>
          <p:cNvSpPr>
            <a:spLocks noGrp="1"/>
          </p:cNvSpPr>
          <p:nvPr>
            <p:ph idx="1"/>
          </p:nvPr>
        </p:nvSpPr>
        <p:spPr/>
        <p:txBody>
          <a:bodyPr>
            <a:normAutofit fontScale="92500" lnSpcReduction="10000"/>
          </a:bodyPr>
          <a:lstStyle/>
          <a:p>
            <a:pPr marL="0" indent="0">
              <a:buNone/>
            </a:pPr>
            <a:r>
              <a:rPr lang="sv-SE" b="1" dirty="0">
                <a:solidFill>
                  <a:schemeClr val="tx1">
                    <a:lumMod val="95000"/>
                    <a:lumOff val="5000"/>
                  </a:schemeClr>
                </a:solidFill>
              </a:rPr>
              <a:t>Fråga 44 </a:t>
            </a:r>
            <a:r>
              <a:rPr lang="sv-SE" b="1" dirty="0"/>
              <a:t>(1 poäng): </a:t>
            </a:r>
            <a:endParaRPr lang="sv-SE" dirty="0"/>
          </a:p>
          <a:p>
            <a:pPr marL="0" indent="0">
              <a:buNone/>
            </a:pPr>
            <a:r>
              <a:rPr lang="sv-SE" dirty="0"/>
              <a:t>Evert har tillbringat många dagar ute på åkrarna. Han har med åren utvecklat hudtumörer. </a:t>
            </a:r>
          </a:p>
          <a:p>
            <a:pPr marL="0" indent="0">
              <a:buNone/>
            </a:pPr>
            <a:r>
              <a:rPr lang="sv-SE" dirty="0"/>
              <a:t>Vilken typ av mekanism är viktig för att reparera UV-inducerad DNA-skada (TT-</a:t>
            </a:r>
            <a:r>
              <a:rPr lang="sv-SE" dirty="0" err="1"/>
              <a:t>dimerer</a:t>
            </a:r>
            <a:r>
              <a:rPr lang="sv-SE" dirty="0"/>
              <a:t>) i Everts celler? </a:t>
            </a:r>
          </a:p>
          <a:p>
            <a:pPr marL="0" indent="0">
              <a:buNone/>
            </a:pPr>
            <a:r>
              <a:rPr lang="sv-SE" dirty="0"/>
              <a:t>A) Homolog end </a:t>
            </a:r>
            <a:r>
              <a:rPr lang="sv-SE" dirty="0" err="1"/>
              <a:t>joining</a:t>
            </a:r>
            <a:r>
              <a:rPr lang="sv-SE" dirty="0"/>
              <a:t> </a:t>
            </a:r>
          </a:p>
          <a:p>
            <a:pPr marL="0" indent="0">
              <a:buNone/>
            </a:pPr>
            <a:r>
              <a:rPr lang="sv-SE" dirty="0"/>
              <a:t>B) </a:t>
            </a:r>
            <a:r>
              <a:rPr lang="sv-SE" dirty="0" err="1"/>
              <a:t>Mismatch</a:t>
            </a:r>
            <a:r>
              <a:rPr lang="sv-SE" dirty="0"/>
              <a:t> reparation </a:t>
            </a:r>
          </a:p>
          <a:p>
            <a:pPr marL="0" indent="0">
              <a:buNone/>
            </a:pPr>
            <a:r>
              <a:rPr lang="sv-SE" dirty="0"/>
              <a:t>C) </a:t>
            </a:r>
            <a:r>
              <a:rPr lang="sv-SE" dirty="0" err="1"/>
              <a:t>Base</a:t>
            </a:r>
            <a:r>
              <a:rPr lang="sv-SE" dirty="0"/>
              <a:t> excision </a:t>
            </a:r>
            <a:r>
              <a:rPr lang="sv-SE" dirty="0" err="1"/>
              <a:t>repair</a:t>
            </a:r>
            <a:r>
              <a:rPr lang="sv-SE" dirty="0"/>
              <a:t> </a:t>
            </a:r>
          </a:p>
          <a:p>
            <a:pPr marL="0" indent="0">
              <a:buNone/>
            </a:pPr>
            <a:r>
              <a:rPr lang="sv-SE" dirty="0"/>
              <a:t>D) </a:t>
            </a:r>
            <a:r>
              <a:rPr lang="sv-SE" dirty="0" err="1"/>
              <a:t>Nucleotide</a:t>
            </a:r>
            <a:r>
              <a:rPr lang="sv-SE" dirty="0"/>
              <a:t> excision </a:t>
            </a:r>
            <a:r>
              <a:rPr lang="sv-SE" dirty="0" err="1"/>
              <a:t>repair</a:t>
            </a:r>
            <a:r>
              <a:rPr lang="sv-SE" dirty="0"/>
              <a:t> </a:t>
            </a:r>
          </a:p>
          <a:p>
            <a:pPr marL="0" indent="0">
              <a:buNone/>
            </a:pPr>
            <a:r>
              <a:rPr lang="sv-SE" dirty="0"/>
              <a:t>E) Icke-homolog end </a:t>
            </a:r>
            <a:r>
              <a:rPr lang="sv-SE" dirty="0" err="1"/>
              <a:t>joining</a:t>
            </a:r>
            <a:r>
              <a:rPr lang="sv-SE" dirty="0"/>
              <a:t> </a:t>
            </a:r>
          </a:p>
        </p:txBody>
      </p:sp>
    </p:spTree>
    <p:extLst>
      <p:ext uri="{BB962C8B-B14F-4D97-AF65-F5344CB8AC3E}">
        <p14:creationId xmlns:p14="http://schemas.microsoft.com/office/powerpoint/2010/main" val="4274527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D9EEE6-D7A4-428A-813D-7E07850DAF1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C121941-EB9F-4E36-9321-1D6A45584ECD}"/>
              </a:ext>
            </a:extLst>
          </p:cNvPr>
          <p:cNvSpPr>
            <a:spLocks noGrp="1"/>
          </p:cNvSpPr>
          <p:nvPr>
            <p:ph idx="1"/>
          </p:nvPr>
        </p:nvSpPr>
        <p:spPr/>
        <p:txBody>
          <a:bodyPr/>
          <a:lstStyle/>
          <a:p>
            <a:r>
              <a:rPr lang="sv-SE" b="1" i="1" dirty="0"/>
              <a:t>Svar: </a:t>
            </a:r>
            <a:r>
              <a:rPr lang="sv-SE" i="1" dirty="0"/>
              <a:t>D </a:t>
            </a:r>
            <a:endParaRPr lang="sv-SE" dirty="0"/>
          </a:p>
        </p:txBody>
      </p:sp>
    </p:spTree>
    <p:extLst>
      <p:ext uri="{BB962C8B-B14F-4D97-AF65-F5344CB8AC3E}">
        <p14:creationId xmlns:p14="http://schemas.microsoft.com/office/powerpoint/2010/main" val="50778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2BE168-8D88-40F3-AD67-FE164671D99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782F64C-1BC0-4A87-A4D6-9A4F477FA8DD}"/>
              </a:ext>
            </a:extLst>
          </p:cNvPr>
          <p:cNvSpPr>
            <a:spLocks noGrp="1"/>
          </p:cNvSpPr>
          <p:nvPr>
            <p:ph idx="1"/>
          </p:nvPr>
        </p:nvSpPr>
        <p:spPr/>
        <p:txBody>
          <a:bodyPr/>
          <a:lstStyle/>
          <a:p>
            <a:pPr marL="0" indent="0">
              <a:buNone/>
            </a:pPr>
            <a:r>
              <a:rPr lang="sv-SE" b="1" dirty="0">
                <a:solidFill>
                  <a:schemeClr val="tx1">
                    <a:lumMod val="95000"/>
                    <a:lumOff val="5000"/>
                  </a:schemeClr>
                </a:solidFill>
              </a:rPr>
              <a:t>Fråga 45 </a:t>
            </a:r>
            <a:r>
              <a:rPr lang="sv-SE" b="1" dirty="0"/>
              <a:t>(1 poäng): </a:t>
            </a:r>
            <a:endParaRPr lang="sv-SE" dirty="0"/>
          </a:p>
          <a:p>
            <a:pPr marL="0" indent="0">
              <a:buNone/>
            </a:pPr>
            <a:r>
              <a:rPr lang="sv-SE" dirty="0"/>
              <a:t>Vilka två av följande påståenden angående histoner är korrekta? </a:t>
            </a:r>
          </a:p>
          <a:p>
            <a:pPr marL="0" indent="0">
              <a:buNone/>
            </a:pPr>
            <a:r>
              <a:rPr lang="sv-SE" dirty="0"/>
              <a:t>A) Histoner består till stor del av </a:t>
            </a:r>
            <a:r>
              <a:rPr lang="sv-SE" dirty="0" err="1"/>
              <a:t>sk</a:t>
            </a:r>
            <a:r>
              <a:rPr lang="sv-SE" dirty="0"/>
              <a:t> sura aminosyror </a:t>
            </a:r>
          </a:p>
          <a:p>
            <a:pPr marL="0" indent="0">
              <a:buNone/>
            </a:pPr>
            <a:r>
              <a:rPr lang="sv-SE" dirty="0"/>
              <a:t>B) Histoner stabiliserar </a:t>
            </a:r>
            <a:r>
              <a:rPr lang="sv-SE" dirty="0" err="1"/>
              <a:t>enkelsträngat</a:t>
            </a:r>
            <a:r>
              <a:rPr lang="sv-SE" dirty="0"/>
              <a:t> DNA </a:t>
            </a:r>
          </a:p>
          <a:p>
            <a:pPr marL="0" indent="0">
              <a:buNone/>
            </a:pPr>
            <a:r>
              <a:rPr lang="sv-SE" dirty="0"/>
              <a:t>C) Histoner utgör majoriteten av massan hos DNA i cellkärnan </a:t>
            </a:r>
          </a:p>
          <a:p>
            <a:pPr marL="0" indent="0">
              <a:buNone/>
            </a:pPr>
            <a:r>
              <a:rPr lang="sv-SE" dirty="0"/>
              <a:t>D) </a:t>
            </a:r>
            <a:r>
              <a:rPr lang="sv-SE" dirty="0" err="1"/>
              <a:t>Nuklärt</a:t>
            </a:r>
            <a:r>
              <a:rPr lang="sv-SE" dirty="0"/>
              <a:t> DNA associerar med histoner och bildar </a:t>
            </a:r>
            <a:r>
              <a:rPr lang="sv-SE" dirty="0" err="1"/>
              <a:t>kromatin</a:t>
            </a:r>
            <a:r>
              <a:rPr lang="sv-SE" dirty="0"/>
              <a:t> </a:t>
            </a:r>
          </a:p>
          <a:p>
            <a:pPr marL="0" indent="0">
              <a:buNone/>
            </a:pPr>
            <a:r>
              <a:rPr lang="sv-SE" dirty="0"/>
              <a:t>E) Histoner består till stor del av basiska och neutrala aminosyror </a:t>
            </a:r>
          </a:p>
        </p:txBody>
      </p:sp>
    </p:spTree>
    <p:extLst>
      <p:ext uri="{BB962C8B-B14F-4D97-AF65-F5344CB8AC3E}">
        <p14:creationId xmlns:p14="http://schemas.microsoft.com/office/powerpoint/2010/main" val="2865808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96924-5695-40E5-B941-BE6B1E6295CC}"/>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CA0657D-11D9-465B-BCC5-AF2912AF92DB}"/>
              </a:ext>
            </a:extLst>
          </p:cNvPr>
          <p:cNvSpPr>
            <a:spLocks noGrp="1"/>
          </p:cNvSpPr>
          <p:nvPr>
            <p:ph idx="1"/>
          </p:nvPr>
        </p:nvSpPr>
        <p:spPr/>
        <p:txBody>
          <a:bodyPr/>
          <a:lstStyle/>
          <a:p>
            <a:r>
              <a:rPr lang="sv-SE" b="1" i="1" dirty="0"/>
              <a:t>Svar: </a:t>
            </a:r>
            <a:r>
              <a:rPr lang="sv-SE" i="1" dirty="0"/>
              <a:t>D, E </a:t>
            </a:r>
            <a:endParaRPr lang="sv-SE" dirty="0"/>
          </a:p>
        </p:txBody>
      </p:sp>
    </p:spTree>
    <p:extLst>
      <p:ext uri="{BB962C8B-B14F-4D97-AF65-F5344CB8AC3E}">
        <p14:creationId xmlns:p14="http://schemas.microsoft.com/office/powerpoint/2010/main" val="166369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5728C5-D2DD-41B5-A00A-B42211F65B5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B6C9D0A4-4122-47E0-A8C1-7CBDCECFBCD5}"/>
              </a:ext>
            </a:extLst>
          </p:cNvPr>
          <p:cNvSpPr>
            <a:spLocks noGrp="1"/>
          </p:cNvSpPr>
          <p:nvPr>
            <p:ph idx="1"/>
          </p:nvPr>
        </p:nvSpPr>
        <p:spPr/>
        <p:txBody>
          <a:bodyPr/>
          <a:lstStyle/>
          <a:p>
            <a:pPr marL="0" indent="0">
              <a:buNone/>
            </a:pPr>
            <a:r>
              <a:rPr lang="sv-SE" b="1" dirty="0">
                <a:solidFill>
                  <a:schemeClr val="tx1">
                    <a:lumMod val="95000"/>
                    <a:lumOff val="5000"/>
                  </a:schemeClr>
                </a:solidFill>
              </a:rPr>
              <a:t>Fråga 46 </a:t>
            </a:r>
            <a:r>
              <a:rPr lang="sv-SE" b="1" dirty="0"/>
              <a:t>(2 poäng): </a:t>
            </a:r>
            <a:endParaRPr lang="sv-SE" dirty="0"/>
          </a:p>
          <a:p>
            <a:pPr marL="0" indent="0">
              <a:buNone/>
            </a:pPr>
            <a:r>
              <a:rPr lang="sv-SE" dirty="0"/>
              <a:t>Om cellens försök att reparera en DNA-skada misslyckas kan det uppkomma en kvarstående mutation i en gen, vilket kan leda till en förändring i motsvarande protein. </a:t>
            </a:r>
          </a:p>
          <a:p>
            <a:pPr marL="0" indent="0">
              <a:buNone/>
            </a:pPr>
            <a:r>
              <a:rPr lang="sv-SE" dirty="0"/>
              <a:t>Hur processar cellen proteiner som inte har veckats korrekt? </a:t>
            </a:r>
          </a:p>
        </p:txBody>
      </p:sp>
    </p:spTree>
    <p:extLst>
      <p:ext uri="{BB962C8B-B14F-4D97-AF65-F5344CB8AC3E}">
        <p14:creationId xmlns:p14="http://schemas.microsoft.com/office/powerpoint/2010/main" val="1297402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DC937-EA82-4609-8713-584D4B7BA8D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2F72B94-EB15-4EEC-9807-10BF5A0A4E31}"/>
              </a:ext>
            </a:extLst>
          </p:cNvPr>
          <p:cNvSpPr>
            <a:spLocks noGrp="1"/>
          </p:cNvSpPr>
          <p:nvPr>
            <p:ph idx="1"/>
          </p:nvPr>
        </p:nvSpPr>
        <p:spPr/>
        <p:txBody>
          <a:bodyPr/>
          <a:lstStyle/>
          <a:p>
            <a:pPr marL="0" indent="0">
              <a:buNone/>
            </a:pPr>
            <a:r>
              <a:rPr lang="sv-SE" b="1" dirty="0"/>
              <a:t>Svarsförslag: </a:t>
            </a:r>
            <a:r>
              <a:rPr lang="sv-SE" dirty="0"/>
              <a:t>Via </a:t>
            </a:r>
            <a:r>
              <a:rPr lang="sv-SE" dirty="0" err="1"/>
              <a:t>chaperoner</a:t>
            </a:r>
            <a:r>
              <a:rPr lang="sv-SE" dirty="0"/>
              <a:t> som veckar proteiner rätt eller via degradering assisterad av </a:t>
            </a:r>
            <a:r>
              <a:rPr lang="sv-SE" dirty="0" err="1"/>
              <a:t>proteasomer</a:t>
            </a:r>
            <a:r>
              <a:rPr lang="sv-SE" dirty="0"/>
              <a:t> eller </a:t>
            </a:r>
            <a:r>
              <a:rPr lang="sv-SE" dirty="0" err="1"/>
              <a:t>lysosomer</a:t>
            </a:r>
            <a:r>
              <a:rPr lang="sv-SE" dirty="0"/>
              <a:t>. (Cellen kan även </a:t>
            </a:r>
            <a:r>
              <a:rPr lang="sv-SE" dirty="0" err="1"/>
              <a:t>sekrenera</a:t>
            </a:r>
            <a:r>
              <a:rPr lang="sv-SE" dirty="0"/>
              <a:t> oönskade makromolekyler eller förvara dem intracellulär i </a:t>
            </a:r>
            <a:r>
              <a:rPr lang="sv-SE" dirty="0" err="1"/>
              <a:t>aggresomer</a:t>
            </a:r>
            <a:r>
              <a:rPr lang="sv-SE" dirty="0"/>
              <a:t>.) </a:t>
            </a:r>
          </a:p>
        </p:txBody>
      </p:sp>
    </p:spTree>
    <p:extLst>
      <p:ext uri="{BB962C8B-B14F-4D97-AF65-F5344CB8AC3E}">
        <p14:creationId xmlns:p14="http://schemas.microsoft.com/office/powerpoint/2010/main" val="3937369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9DF58C-9184-4589-AE09-5C4F2A9F48A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627CCD0-FF6F-421C-9B63-03359A07C16D}"/>
              </a:ext>
            </a:extLst>
          </p:cNvPr>
          <p:cNvSpPr>
            <a:spLocks noGrp="1"/>
          </p:cNvSpPr>
          <p:nvPr>
            <p:ph idx="1"/>
          </p:nvPr>
        </p:nvSpPr>
        <p:spPr/>
        <p:txBody>
          <a:bodyPr/>
          <a:lstStyle/>
          <a:p>
            <a:pPr marL="0" indent="0">
              <a:buNone/>
            </a:pPr>
            <a:r>
              <a:rPr lang="sv-SE" b="1" dirty="0">
                <a:solidFill>
                  <a:schemeClr val="tx1">
                    <a:lumMod val="95000"/>
                    <a:lumOff val="5000"/>
                  </a:schemeClr>
                </a:solidFill>
              </a:rPr>
              <a:t>Fråga 47 </a:t>
            </a:r>
            <a:r>
              <a:rPr lang="sv-SE" b="1" dirty="0"/>
              <a:t>(2 poäng): </a:t>
            </a:r>
            <a:endParaRPr lang="sv-SE" dirty="0"/>
          </a:p>
          <a:p>
            <a:pPr marL="0" indent="0">
              <a:buNone/>
            </a:pPr>
            <a:r>
              <a:rPr lang="sv-SE" dirty="0"/>
              <a:t>Om cellskador uppstår kan celler gå i apoptos. Studera bilden. Vad händer när fler </a:t>
            </a:r>
            <a:r>
              <a:rPr lang="sv-SE" dirty="0" err="1"/>
              <a:t>Bax</a:t>
            </a:r>
            <a:r>
              <a:rPr lang="sv-SE" dirty="0"/>
              <a:t>-proteiner binder in till mitokondrien? </a:t>
            </a:r>
          </a:p>
        </p:txBody>
      </p:sp>
      <p:pic>
        <p:nvPicPr>
          <p:cNvPr id="4" name="Bildobjekt 3">
            <a:extLst>
              <a:ext uri="{FF2B5EF4-FFF2-40B4-BE49-F238E27FC236}">
                <a16:creationId xmlns:a16="http://schemas.microsoft.com/office/drawing/2014/main" id="{E1A8DD19-4B68-4678-A61B-BCE3F7F75CE8}"/>
              </a:ext>
            </a:extLst>
          </p:cNvPr>
          <p:cNvPicPr>
            <a:picLocks noChangeAspect="1"/>
          </p:cNvPicPr>
          <p:nvPr/>
        </p:nvPicPr>
        <p:blipFill>
          <a:blip r:embed="rId2"/>
          <a:stretch>
            <a:fillRect/>
          </a:stretch>
        </p:blipFill>
        <p:spPr>
          <a:xfrm>
            <a:off x="2054604" y="3221066"/>
            <a:ext cx="7307510" cy="3418636"/>
          </a:xfrm>
          <a:prstGeom prst="rect">
            <a:avLst/>
          </a:prstGeom>
        </p:spPr>
      </p:pic>
    </p:spTree>
    <p:extLst>
      <p:ext uri="{BB962C8B-B14F-4D97-AF65-F5344CB8AC3E}">
        <p14:creationId xmlns:p14="http://schemas.microsoft.com/office/powerpoint/2010/main" val="145745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976473-FDF6-4812-9D70-370FC9E60C7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58304D7-4C50-41F4-A496-7928A99E7DC6}"/>
              </a:ext>
            </a:extLst>
          </p:cNvPr>
          <p:cNvSpPr>
            <a:spLocks noGrp="1"/>
          </p:cNvSpPr>
          <p:nvPr>
            <p:ph idx="1"/>
          </p:nvPr>
        </p:nvSpPr>
        <p:spPr/>
        <p:txBody>
          <a:bodyPr/>
          <a:lstStyle/>
          <a:p>
            <a:r>
              <a:rPr lang="sv-SE" b="1" dirty="0"/>
              <a:t>Svarsförslag: </a:t>
            </a:r>
            <a:r>
              <a:rPr lang="sv-SE" dirty="0"/>
              <a:t>Balansen mellan </a:t>
            </a:r>
            <a:r>
              <a:rPr lang="sv-SE" dirty="0" err="1"/>
              <a:t>antiapoptotiska</a:t>
            </a:r>
            <a:r>
              <a:rPr lang="sv-SE" dirty="0"/>
              <a:t> (Bcl-2, </a:t>
            </a:r>
            <a:r>
              <a:rPr lang="sv-SE" dirty="0" err="1"/>
              <a:t>Bcl</a:t>
            </a:r>
            <a:r>
              <a:rPr lang="sv-SE" dirty="0"/>
              <a:t>-XL) och </a:t>
            </a:r>
            <a:r>
              <a:rPr lang="sv-SE" dirty="0" err="1"/>
              <a:t>proapoptotiska</a:t>
            </a:r>
            <a:r>
              <a:rPr lang="sv-SE" dirty="0"/>
              <a:t> (</a:t>
            </a:r>
            <a:r>
              <a:rPr lang="sv-SE" dirty="0" err="1"/>
              <a:t>Bax</a:t>
            </a:r>
            <a:r>
              <a:rPr lang="sv-SE" dirty="0"/>
              <a:t>, Bak) proteiner i mitokondriemembranet förskjuts mot initiering av celldöd. </a:t>
            </a:r>
            <a:r>
              <a:rPr lang="sv-SE" dirty="0" err="1"/>
              <a:t>Bax</a:t>
            </a:r>
            <a:r>
              <a:rPr lang="sv-SE" dirty="0"/>
              <a:t> kan </a:t>
            </a:r>
            <a:r>
              <a:rPr lang="sv-SE" dirty="0" err="1"/>
              <a:t>heterodimerisera</a:t>
            </a:r>
            <a:r>
              <a:rPr lang="sv-SE" dirty="0"/>
              <a:t> med Bak (eller </a:t>
            </a:r>
            <a:r>
              <a:rPr lang="sv-SE" dirty="0" err="1"/>
              <a:t>homodimeriseras</a:t>
            </a:r>
            <a:r>
              <a:rPr lang="sv-SE" dirty="0"/>
              <a:t>) vilket skapar en por där </a:t>
            </a:r>
            <a:r>
              <a:rPr lang="sv-SE" dirty="0" err="1"/>
              <a:t>cytokrom</a:t>
            </a:r>
            <a:r>
              <a:rPr lang="sv-SE" dirty="0"/>
              <a:t> C kan frisättas till </a:t>
            </a:r>
            <a:r>
              <a:rPr lang="sv-SE" dirty="0" err="1"/>
              <a:t>cytosolen</a:t>
            </a:r>
            <a:r>
              <a:rPr lang="sv-SE" dirty="0"/>
              <a:t>. Detta initierar den </a:t>
            </a:r>
            <a:r>
              <a:rPr lang="sv-SE" dirty="0" err="1"/>
              <a:t>mitokondriella</a:t>
            </a:r>
            <a:r>
              <a:rPr lang="sv-SE" dirty="0"/>
              <a:t> signaleringsvägen (</a:t>
            </a:r>
            <a:r>
              <a:rPr lang="sv-SE" dirty="0" err="1"/>
              <a:t>intrinsic</a:t>
            </a:r>
            <a:r>
              <a:rPr lang="sv-SE" dirty="0"/>
              <a:t> </a:t>
            </a:r>
            <a:r>
              <a:rPr lang="sv-SE" dirty="0" err="1"/>
              <a:t>pathway</a:t>
            </a:r>
            <a:r>
              <a:rPr lang="sv-SE" dirty="0"/>
              <a:t>) till apoptos. </a:t>
            </a:r>
          </a:p>
        </p:txBody>
      </p:sp>
    </p:spTree>
    <p:extLst>
      <p:ext uri="{BB962C8B-B14F-4D97-AF65-F5344CB8AC3E}">
        <p14:creationId xmlns:p14="http://schemas.microsoft.com/office/powerpoint/2010/main" val="296456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10 </a:t>
            </a:r>
            <a:r>
              <a:rPr lang="sv-SE" b="1" dirty="0"/>
              <a:t>(2 poäng)</a:t>
            </a:r>
          </a:p>
          <a:p>
            <a:r>
              <a:rPr lang="sv-SE" dirty="0"/>
              <a:t>Under S - fasen replikeras allt DNA, men det är viktigt att detta sker endast </a:t>
            </a:r>
            <a:r>
              <a:rPr lang="sv-SE" b="1" dirty="0"/>
              <a:t>en </a:t>
            </a:r>
            <a:r>
              <a:rPr lang="sv-SE" dirty="0"/>
              <a:t>gång under varje cellcykel. Beskriv mekanismerna för att varje del av DNA replikeras endast en gång. </a:t>
            </a:r>
          </a:p>
          <a:p>
            <a:endParaRPr lang="sv-SE" dirty="0"/>
          </a:p>
        </p:txBody>
      </p:sp>
    </p:spTree>
    <p:extLst>
      <p:ext uri="{BB962C8B-B14F-4D97-AF65-F5344CB8AC3E}">
        <p14:creationId xmlns:p14="http://schemas.microsoft.com/office/powerpoint/2010/main" val="358861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E39ED3-7899-4461-9B1A-CF7B05F11DC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7E2E5F54-760B-4AD9-883E-6F6A7AA49861}"/>
              </a:ext>
            </a:extLst>
          </p:cNvPr>
          <p:cNvSpPr>
            <a:spLocks noGrp="1"/>
          </p:cNvSpPr>
          <p:nvPr>
            <p:ph idx="1"/>
          </p:nvPr>
        </p:nvSpPr>
        <p:spPr/>
        <p:txBody>
          <a:bodyPr/>
          <a:lstStyle/>
          <a:p>
            <a:pPr marL="0" indent="0">
              <a:buNone/>
            </a:pPr>
            <a:r>
              <a:rPr lang="sv-SE" b="1" dirty="0">
                <a:solidFill>
                  <a:schemeClr val="tx1">
                    <a:lumMod val="95000"/>
                    <a:lumOff val="5000"/>
                  </a:schemeClr>
                </a:solidFill>
              </a:rPr>
              <a:t>Fråga 48 </a:t>
            </a:r>
            <a:r>
              <a:rPr lang="sv-SE" b="1" dirty="0"/>
              <a:t>(2 poäng): </a:t>
            </a:r>
            <a:endParaRPr lang="sv-SE" dirty="0"/>
          </a:p>
          <a:p>
            <a:pPr marL="0" indent="0">
              <a:buNone/>
            </a:pPr>
            <a:r>
              <a:rPr lang="sv-SE" dirty="0"/>
              <a:t>Metylerat </a:t>
            </a:r>
            <a:r>
              <a:rPr lang="sv-SE" dirty="0" err="1"/>
              <a:t>tetrahydrofolat</a:t>
            </a:r>
            <a:r>
              <a:rPr lang="sv-SE" dirty="0"/>
              <a:t>, som är en viktig </a:t>
            </a:r>
            <a:r>
              <a:rPr lang="sv-SE" dirty="0" err="1"/>
              <a:t>methyldonator</a:t>
            </a:r>
            <a:r>
              <a:rPr lang="sv-SE" dirty="0"/>
              <a:t> för syntes av aminosyran </a:t>
            </a:r>
            <a:r>
              <a:rPr lang="sv-SE" dirty="0" err="1"/>
              <a:t>methionin</a:t>
            </a:r>
            <a:r>
              <a:rPr lang="sv-SE" dirty="0"/>
              <a:t>, bildas via ett polymorft enzym, </a:t>
            </a:r>
            <a:r>
              <a:rPr lang="sv-SE" dirty="0" err="1"/>
              <a:t>metylentetrahydrofolatreduktas</a:t>
            </a:r>
            <a:r>
              <a:rPr lang="sv-SE" dirty="0"/>
              <a:t>, MTHFR, och vitamin B2. En genetisk </a:t>
            </a:r>
            <a:r>
              <a:rPr lang="sv-SE" dirty="0" err="1"/>
              <a:t>polymorfism</a:t>
            </a:r>
            <a:r>
              <a:rPr lang="sv-SE" dirty="0"/>
              <a:t> som finns i den kodande delen av DNA kan resultera i olika effekter på proteinet. </a:t>
            </a:r>
          </a:p>
          <a:p>
            <a:pPr marL="0" indent="0">
              <a:buNone/>
            </a:pPr>
            <a:r>
              <a:rPr lang="sv-SE" dirty="0"/>
              <a:t>Vilka är dessa och vad blir konsekvenserna för proteinet? </a:t>
            </a:r>
          </a:p>
        </p:txBody>
      </p:sp>
    </p:spTree>
    <p:extLst>
      <p:ext uri="{BB962C8B-B14F-4D97-AF65-F5344CB8AC3E}">
        <p14:creationId xmlns:p14="http://schemas.microsoft.com/office/powerpoint/2010/main" val="2481373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FDC68-9464-4A8A-BCA3-D7D01311233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86F7CA4-9235-4BEC-B2E2-4BFD54E844CD}"/>
              </a:ext>
            </a:extLst>
          </p:cNvPr>
          <p:cNvSpPr>
            <a:spLocks noGrp="1"/>
          </p:cNvSpPr>
          <p:nvPr>
            <p:ph idx="1"/>
          </p:nvPr>
        </p:nvSpPr>
        <p:spPr/>
        <p:txBody>
          <a:bodyPr>
            <a:normAutofit fontScale="92500"/>
          </a:bodyPr>
          <a:lstStyle/>
          <a:p>
            <a:pPr marL="0" indent="0">
              <a:buNone/>
            </a:pPr>
            <a:r>
              <a:rPr lang="sv-SE" i="1" dirty="0"/>
              <a:t>Svarsförslag: </a:t>
            </a:r>
          </a:p>
          <a:p>
            <a:pPr marL="0" indent="0">
              <a:buNone/>
            </a:pPr>
            <a:r>
              <a:rPr lang="sv-SE" b="1" i="1" dirty="0" err="1"/>
              <a:t>Silent</a:t>
            </a:r>
            <a:r>
              <a:rPr lang="sv-SE" b="1" i="1" dirty="0"/>
              <a:t> mutation</a:t>
            </a:r>
            <a:r>
              <a:rPr lang="sv-SE" i="1" dirty="0"/>
              <a:t>, påverkar ej genetiska koden, ingenting </a:t>
            </a:r>
            <a:endParaRPr lang="sv-SE" dirty="0"/>
          </a:p>
          <a:p>
            <a:pPr marL="0" indent="0">
              <a:buNone/>
            </a:pPr>
            <a:r>
              <a:rPr lang="sv-SE" b="1" i="1" dirty="0" err="1"/>
              <a:t>Mis</a:t>
            </a:r>
            <a:r>
              <a:rPr lang="sv-SE" b="1" i="1" dirty="0"/>
              <a:t> sense mutation</a:t>
            </a:r>
            <a:r>
              <a:rPr lang="sv-SE" i="1" dirty="0"/>
              <a:t>, utbyte av aminosyra, kvalitativ förändring av proteinet </a:t>
            </a:r>
            <a:endParaRPr lang="sv-SE" dirty="0"/>
          </a:p>
          <a:p>
            <a:pPr marL="0" indent="0">
              <a:buNone/>
            </a:pPr>
            <a:r>
              <a:rPr lang="sv-SE" b="1" i="1" dirty="0"/>
              <a:t>Non-sense mutation</a:t>
            </a:r>
            <a:r>
              <a:rPr lang="sv-SE" i="1" dirty="0"/>
              <a:t>, orsakar en förändring av en triplett till et stop </a:t>
            </a:r>
            <a:r>
              <a:rPr lang="sv-SE" i="1" dirty="0" err="1"/>
              <a:t>kodon</a:t>
            </a:r>
            <a:r>
              <a:rPr lang="sv-SE" i="1" dirty="0"/>
              <a:t>, oftast en prematur trunkering av protein </a:t>
            </a:r>
            <a:r>
              <a:rPr lang="sv-SE" i="1" dirty="0" err="1"/>
              <a:t>translationen</a:t>
            </a:r>
            <a:r>
              <a:rPr lang="sv-SE" i="1" dirty="0"/>
              <a:t> till förkortat protein </a:t>
            </a:r>
            <a:endParaRPr lang="sv-SE" dirty="0"/>
          </a:p>
          <a:p>
            <a:pPr marL="0" indent="0">
              <a:buNone/>
            </a:pPr>
            <a:r>
              <a:rPr lang="sv-SE" i="1" dirty="0"/>
              <a:t>MTHFR genen innehåller flera polymorfismer som påverkar upptag och metabolism av folsyra. En del av dem resulterar i folsyrabrist, vilket </a:t>
            </a:r>
            <a:r>
              <a:rPr lang="sv-SE" i="1" dirty="0" err="1"/>
              <a:t>bl</a:t>
            </a:r>
            <a:r>
              <a:rPr lang="sv-SE" i="1" dirty="0"/>
              <a:t> a kan resultera i en ökad risk för neuralrörsdefekter (hos foster), kardiovaskulära sjukdomar och en del cancerformer. </a:t>
            </a:r>
            <a:endParaRPr lang="sv-SE" dirty="0"/>
          </a:p>
        </p:txBody>
      </p:sp>
    </p:spTree>
    <p:extLst>
      <p:ext uri="{BB962C8B-B14F-4D97-AF65-F5344CB8AC3E}">
        <p14:creationId xmlns:p14="http://schemas.microsoft.com/office/powerpoint/2010/main" val="2814011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8B2D2-3841-4F5C-B77F-7702E1654B1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B00D7A9-255A-441C-AB5B-D79D1E1F718F}"/>
              </a:ext>
            </a:extLst>
          </p:cNvPr>
          <p:cNvSpPr>
            <a:spLocks noGrp="1"/>
          </p:cNvSpPr>
          <p:nvPr>
            <p:ph idx="1"/>
          </p:nvPr>
        </p:nvSpPr>
        <p:spPr/>
        <p:txBody>
          <a:bodyPr>
            <a:normAutofit fontScale="85000" lnSpcReduction="20000"/>
          </a:bodyPr>
          <a:lstStyle/>
          <a:p>
            <a:pPr marL="0" indent="0">
              <a:buNone/>
            </a:pPr>
            <a:r>
              <a:rPr lang="sv-SE" b="1" dirty="0">
                <a:solidFill>
                  <a:schemeClr val="tx1">
                    <a:lumMod val="95000"/>
                    <a:lumOff val="5000"/>
                  </a:schemeClr>
                </a:solidFill>
              </a:rPr>
              <a:t>Fråga 49 </a:t>
            </a:r>
            <a:r>
              <a:rPr lang="sv-SE" b="1" dirty="0"/>
              <a:t>(1 poäng): </a:t>
            </a:r>
            <a:endParaRPr lang="sv-SE" dirty="0"/>
          </a:p>
          <a:p>
            <a:pPr marL="0" indent="0">
              <a:buNone/>
            </a:pPr>
            <a:r>
              <a:rPr lang="sv-SE" dirty="0"/>
              <a:t>Evert har alltid haft svårt att skilja små detaljer av rött mot grönt, vilket är en ärftlig oförmåga. Den här typen av färgblindhet uppvisar X-bunden recessiv nedärvning. </a:t>
            </a:r>
          </a:p>
          <a:p>
            <a:pPr marL="0" indent="0">
              <a:buNone/>
            </a:pPr>
            <a:r>
              <a:rPr lang="sv-SE" dirty="0"/>
              <a:t>Vilka två påståenden är sanna angående X-bunden recessiv nedärvning av en sjukdom? </a:t>
            </a:r>
          </a:p>
          <a:p>
            <a:pPr marL="0" indent="0">
              <a:buNone/>
            </a:pPr>
            <a:r>
              <a:rPr lang="sv-SE" dirty="0"/>
              <a:t>A) Sjukdomen uppträder alltid i varje generation inom en släkt </a:t>
            </a:r>
          </a:p>
          <a:p>
            <a:pPr marL="0" indent="0">
              <a:buNone/>
            </a:pPr>
            <a:r>
              <a:rPr lang="sv-SE" dirty="0"/>
              <a:t>B) Det är vanligt att en man som blir sjuk har fått arvet efter sin morfar </a:t>
            </a:r>
          </a:p>
          <a:p>
            <a:pPr marL="0" indent="0">
              <a:buNone/>
            </a:pPr>
            <a:r>
              <a:rPr lang="sv-SE" dirty="0"/>
              <a:t>C) Flickor drabbas lika ofta som pojkar eftersom ena X-kromosomen inaktiveras hos flickor </a:t>
            </a:r>
          </a:p>
          <a:p>
            <a:pPr marL="0" indent="0">
              <a:buNone/>
            </a:pPr>
            <a:r>
              <a:rPr lang="sv-SE" dirty="0"/>
              <a:t>D) Risken att en pojke blir sjuk är nära 100 % om hans mamma är bärare av sjukdomsanlaget </a:t>
            </a:r>
          </a:p>
          <a:p>
            <a:pPr marL="0" indent="0">
              <a:buNone/>
            </a:pPr>
            <a:r>
              <a:rPr lang="sv-SE" dirty="0"/>
              <a:t>E) Pojkar drabbas oftare än flickor av sjukdomen. </a:t>
            </a:r>
          </a:p>
        </p:txBody>
      </p:sp>
    </p:spTree>
    <p:extLst>
      <p:ext uri="{BB962C8B-B14F-4D97-AF65-F5344CB8AC3E}">
        <p14:creationId xmlns:p14="http://schemas.microsoft.com/office/powerpoint/2010/main" val="2837498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C0188A-0D62-4C63-A562-1FCB1BEF20F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F72F054-EEAB-4559-98C3-B769C20EC415}"/>
              </a:ext>
            </a:extLst>
          </p:cNvPr>
          <p:cNvSpPr>
            <a:spLocks noGrp="1"/>
          </p:cNvSpPr>
          <p:nvPr>
            <p:ph idx="1"/>
          </p:nvPr>
        </p:nvSpPr>
        <p:spPr/>
        <p:txBody>
          <a:bodyPr/>
          <a:lstStyle/>
          <a:p>
            <a:r>
              <a:rPr lang="sv-SE" b="1" i="1" dirty="0"/>
              <a:t>Svar</a:t>
            </a:r>
            <a:r>
              <a:rPr lang="sv-SE" i="1" dirty="0"/>
              <a:t>: B och E </a:t>
            </a:r>
            <a:endParaRPr lang="sv-SE" dirty="0"/>
          </a:p>
        </p:txBody>
      </p:sp>
    </p:spTree>
    <p:extLst>
      <p:ext uri="{BB962C8B-B14F-4D97-AF65-F5344CB8AC3E}">
        <p14:creationId xmlns:p14="http://schemas.microsoft.com/office/powerpoint/2010/main" val="1668619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25 </a:t>
            </a:r>
            <a:r>
              <a:rPr lang="sv-SE" b="1" dirty="0"/>
              <a:t>(3 poäng ): </a:t>
            </a:r>
            <a:r>
              <a:rPr lang="sv-SE" dirty="0"/>
              <a:t>Mutationer kan klassificeras beroende på hur de påverkar proteinets funktion. </a:t>
            </a:r>
            <a:r>
              <a:rPr lang="sv-SE" b="1" dirty="0"/>
              <a:t>Beskriv några typer av mutationer</a:t>
            </a:r>
            <a:r>
              <a:rPr lang="sv-SE" dirty="0"/>
              <a:t> som kan förekomma i en gen och hur de olika mutationerna påverkar proteinets funktion? </a:t>
            </a:r>
          </a:p>
          <a:p>
            <a:endParaRPr lang="sv-SE" dirty="0"/>
          </a:p>
        </p:txBody>
      </p:sp>
    </p:spTree>
    <p:extLst>
      <p:ext uri="{BB962C8B-B14F-4D97-AF65-F5344CB8AC3E}">
        <p14:creationId xmlns:p14="http://schemas.microsoft.com/office/powerpoint/2010/main" val="1212416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70420" y="642597"/>
            <a:ext cx="10515600" cy="5572806"/>
          </a:xfrm>
        </p:spPr>
        <p:txBody>
          <a:bodyPr>
            <a:normAutofit fontScale="85000" lnSpcReduction="20000"/>
          </a:bodyPr>
          <a:lstStyle/>
          <a:p>
            <a:r>
              <a:rPr lang="sv-SE" b="1" dirty="0" err="1"/>
              <a:t>Missense</a:t>
            </a:r>
            <a:r>
              <a:rPr lang="sv-SE" b="1" dirty="0"/>
              <a:t> mutation</a:t>
            </a:r>
            <a:r>
              <a:rPr lang="sv-SE" dirty="0"/>
              <a:t>: nukleotidutbyte som förändrar den genetiska koden så att aminosyran byts ut. Kan, men behöver inte, påverka proteinets struktur och funktion. </a:t>
            </a:r>
          </a:p>
          <a:p>
            <a:r>
              <a:rPr lang="sv-SE" b="1" dirty="0" err="1"/>
              <a:t>Nonsense</a:t>
            </a:r>
            <a:r>
              <a:rPr lang="sv-SE" b="1" dirty="0"/>
              <a:t> mutation</a:t>
            </a:r>
            <a:r>
              <a:rPr lang="sv-SE" dirty="0"/>
              <a:t>: nukleotidutbyte som resulterar i att den genetiska koden förändras till ett </a:t>
            </a:r>
            <a:r>
              <a:rPr lang="sv-SE" b="1" dirty="0" err="1"/>
              <a:t>stoppkodon</a:t>
            </a:r>
            <a:r>
              <a:rPr lang="sv-SE" dirty="0"/>
              <a:t> som ger ett trunkerat (förkortat) protein. </a:t>
            </a:r>
          </a:p>
          <a:p>
            <a:r>
              <a:rPr lang="sv-SE" b="1" dirty="0"/>
              <a:t>Tyst (</a:t>
            </a:r>
            <a:r>
              <a:rPr lang="sv-SE" b="1" dirty="0" err="1"/>
              <a:t>silent</a:t>
            </a:r>
            <a:r>
              <a:rPr lang="sv-SE" b="1" dirty="0"/>
              <a:t>) mutation</a:t>
            </a:r>
            <a:r>
              <a:rPr lang="sv-SE" dirty="0"/>
              <a:t>: nukleotidutbyte som inte förändrar den genetiska koden och därmed inte proteinets struktur och funktion. </a:t>
            </a:r>
          </a:p>
          <a:p>
            <a:r>
              <a:rPr lang="sv-SE" dirty="0"/>
              <a:t>Basparsutbyten i donator/</a:t>
            </a:r>
            <a:r>
              <a:rPr lang="sv-SE" dirty="0" err="1"/>
              <a:t>acceptor</a:t>
            </a:r>
            <a:r>
              <a:rPr lang="sv-SE" dirty="0"/>
              <a:t> sekvenser kan påverka </a:t>
            </a:r>
            <a:r>
              <a:rPr lang="sv-SE" dirty="0" err="1"/>
              <a:t>splicing</a:t>
            </a:r>
            <a:r>
              <a:rPr lang="sv-SE" dirty="0"/>
              <a:t> som gör att </a:t>
            </a:r>
            <a:r>
              <a:rPr lang="sv-SE" dirty="0" err="1"/>
              <a:t>translationen</a:t>
            </a:r>
            <a:r>
              <a:rPr lang="sv-SE" dirty="0"/>
              <a:t> av </a:t>
            </a:r>
            <a:r>
              <a:rPr lang="sv-SE" b="1" dirty="0"/>
              <a:t>ett helt </a:t>
            </a:r>
            <a:r>
              <a:rPr lang="sv-SE" b="1" dirty="0" err="1"/>
              <a:t>exon</a:t>
            </a:r>
            <a:r>
              <a:rPr lang="sv-SE" b="1" dirty="0"/>
              <a:t> uteblir </a:t>
            </a:r>
            <a:r>
              <a:rPr lang="sv-SE" dirty="0"/>
              <a:t>eller att cellen </a:t>
            </a:r>
            <a:r>
              <a:rPr lang="sv-SE" b="1" dirty="0"/>
              <a:t>betraktar </a:t>
            </a:r>
            <a:r>
              <a:rPr lang="sv-SE" b="1" dirty="0" err="1"/>
              <a:t>introner</a:t>
            </a:r>
            <a:r>
              <a:rPr lang="sv-SE" b="1" dirty="0"/>
              <a:t> som </a:t>
            </a:r>
            <a:r>
              <a:rPr lang="sv-SE" b="1" dirty="0" err="1"/>
              <a:t>exoner</a:t>
            </a:r>
            <a:r>
              <a:rPr lang="sv-SE" b="1" dirty="0"/>
              <a:t> </a:t>
            </a:r>
            <a:r>
              <a:rPr lang="sv-SE" dirty="0"/>
              <a:t>och läser den genetiska koden in i </a:t>
            </a:r>
            <a:r>
              <a:rPr lang="sv-SE" dirty="0" err="1"/>
              <a:t>intronet</a:t>
            </a:r>
            <a:r>
              <a:rPr lang="sv-SE" dirty="0"/>
              <a:t>. </a:t>
            </a:r>
          </a:p>
          <a:p>
            <a:r>
              <a:rPr lang="sv-SE" b="1" dirty="0" err="1"/>
              <a:t>Insertion</a:t>
            </a:r>
            <a:r>
              <a:rPr lang="sv-SE" b="1" dirty="0"/>
              <a:t> /</a:t>
            </a:r>
            <a:r>
              <a:rPr lang="sv-SE" b="1" dirty="0" err="1"/>
              <a:t>deletion</a:t>
            </a:r>
            <a:r>
              <a:rPr lang="sv-SE" b="1" dirty="0"/>
              <a:t> </a:t>
            </a:r>
            <a:r>
              <a:rPr lang="sv-SE" dirty="0"/>
              <a:t>av ett antal baspar som inte är delbart med tre, resulterar i </a:t>
            </a:r>
            <a:r>
              <a:rPr lang="sv-SE" dirty="0" err="1"/>
              <a:t>sk</a:t>
            </a:r>
            <a:r>
              <a:rPr lang="sv-SE" dirty="0"/>
              <a:t>. </a:t>
            </a:r>
            <a:r>
              <a:rPr lang="sv-SE" dirty="0" err="1"/>
              <a:t>frame</a:t>
            </a:r>
            <a:r>
              <a:rPr lang="sv-SE" dirty="0"/>
              <a:t> </a:t>
            </a:r>
            <a:r>
              <a:rPr lang="sv-SE" dirty="0" err="1"/>
              <a:t>shift</a:t>
            </a:r>
            <a:r>
              <a:rPr lang="sv-SE" dirty="0"/>
              <a:t> (läsramsförskjutning) mutationer och dessa resulterar vanligen i prematura </a:t>
            </a:r>
            <a:r>
              <a:rPr lang="sv-SE" dirty="0" err="1"/>
              <a:t>stoppkodon</a:t>
            </a:r>
            <a:r>
              <a:rPr lang="sv-SE" dirty="0"/>
              <a:t>. Nukleotidförändringar i </a:t>
            </a:r>
            <a:r>
              <a:rPr lang="sv-SE" dirty="0" err="1"/>
              <a:t>promoter</a:t>
            </a:r>
            <a:r>
              <a:rPr lang="sv-SE" dirty="0"/>
              <a:t> region kan förändra interaktion mellan transkriptionsfaktorer och DNA och påverka det kvantitativa uttrycket av en gen. </a:t>
            </a:r>
          </a:p>
          <a:p>
            <a:r>
              <a:rPr lang="sv-SE" b="1" dirty="0"/>
              <a:t>Copy </a:t>
            </a:r>
            <a:r>
              <a:rPr lang="sv-SE" b="1" dirty="0" err="1"/>
              <a:t>number</a:t>
            </a:r>
            <a:r>
              <a:rPr lang="sv-SE" b="1" dirty="0"/>
              <a:t> variations</a:t>
            </a:r>
            <a:r>
              <a:rPr lang="sv-SE" dirty="0"/>
              <a:t>: dupliceringar eller </a:t>
            </a:r>
            <a:r>
              <a:rPr lang="sv-SE" dirty="0" err="1"/>
              <a:t>deletioner</a:t>
            </a:r>
            <a:r>
              <a:rPr lang="sv-SE" dirty="0"/>
              <a:t> av gener eller många baspar kan förändra gendosen och på så sätt i kvantitativa termer resultera i över/underuttryck av gener. </a:t>
            </a:r>
          </a:p>
          <a:p>
            <a:endParaRPr lang="sv-SE" dirty="0"/>
          </a:p>
        </p:txBody>
      </p:sp>
    </p:spTree>
    <p:extLst>
      <p:ext uri="{BB962C8B-B14F-4D97-AF65-F5344CB8AC3E}">
        <p14:creationId xmlns:p14="http://schemas.microsoft.com/office/powerpoint/2010/main" val="1764953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11 </a:t>
            </a:r>
            <a:r>
              <a:rPr lang="sv-SE" b="1" dirty="0"/>
              <a:t>(1 poäng ) : </a:t>
            </a:r>
            <a:r>
              <a:rPr lang="sv-SE" dirty="0"/>
              <a:t>Vilket av nedan påstående gäller för ett protein som syntetiseras av en </a:t>
            </a:r>
            <a:r>
              <a:rPr lang="sv-SE" dirty="0" err="1"/>
              <a:t>eukaryot</a:t>
            </a:r>
            <a:r>
              <a:rPr lang="sv-SE" dirty="0"/>
              <a:t> cell? </a:t>
            </a:r>
          </a:p>
          <a:p>
            <a:r>
              <a:rPr lang="sv-SE" dirty="0"/>
              <a:t>a) Proteinet transporteras till </a:t>
            </a:r>
            <a:r>
              <a:rPr lang="sv-SE" dirty="0" err="1"/>
              <a:t>Golgi</a:t>
            </a:r>
            <a:r>
              <a:rPr lang="sv-SE" dirty="0"/>
              <a:t> där det klyvs bort från </a:t>
            </a:r>
            <a:r>
              <a:rPr lang="sv-SE" dirty="0" err="1"/>
              <a:t>ribosomen</a:t>
            </a:r>
            <a:r>
              <a:rPr lang="sv-SE" dirty="0"/>
              <a:t>. </a:t>
            </a:r>
          </a:p>
          <a:p>
            <a:r>
              <a:rPr lang="sv-SE" dirty="0"/>
              <a:t>b) Proteinet innehåller en signalsekvens som dirigerar proteinet till exempelvis </a:t>
            </a:r>
            <a:r>
              <a:rPr lang="sv-SE" dirty="0" err="1"/>
              <a:t>cytosolen</a:t>
            </a:r>
            <a:r>
              <a:rPr lang="sv-SE" dirty="0"/>
              <a:t>, kärnan och endoplasmatiska </a:t>
            </a:r>
            <a:r>
              <a:rPr lang="sv-SE" dirty="0" err="1"/>
              <a:t>retiklet</a:t>
            </a:r>
            <a:r>
              <a:rPr lang="sv-SE" dirty="0"/>
              <a:t>. </a:t>
            </a:r>
          </a:p>
          <a:p>
            <a:r>
              <a:rPr lang="sv-SE" dirty="0"/>
              <a:t>c) Proteinet genereras vid det endoplasmatiska </a:t>
            </a:r>
            <a:r>
              <a:rPr lang="sv-SE" dirty="0" err="1"/>
              <a:t>retiklet</a:t>
            </a:r>
            <a:r>
              <a:rPr lang="sv-SE" dirty="0"/>
              <a:t> om det ska </a:t>
            </a:r>
            <a:r>
              <a:rPr lang="sv-SE" dirty="0" err="1"/>
              <a:t>sekreneras</a:t>
            </a:r>
            <a:r>
              <a:rPr lang="sv-SE" dirty="0"/>
              <a:t> ut från cellen. </a:t>
            </a:r>
          </a:p>
          <a:p>
            <a:r>
              <a:rPr lang="sv-SE" dirty="0"/>
              <a:t>d) Proteinet transporteras till kärnan innan det dirigeras till sin målorganell. </a:t>
            </a:r>
          </a:p>
          <a:p>
            <a:endParaRPr lang="sv-SE" dirty="0"/>
          </a:p>
        </p:txBody>
      </p:sp>
    </p:spTree>
    <p:extLst>
      <p:ext uri="{BB962C8B-B14F-4D97-AF65-F5344CB8AC3E}">
        <p14:creationId xmlns:p14="http://schemas.microsoft.com/office/powerpoint/2010/main" val="382362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a:t>
            </a:r>
          </a:p>
          <a:p>
            <a:endParaRPr lang="sv-SE" dirty="0"/>
          </a:p>
          <a:p>
            <a:r>
              <a:rPr lang="sv-SE" dirty="0"/>
              <a:t>Kommentar om B) Alla proteiner har inte signalsekvens. De utan ska vara kvar i cytoplasman. </a:t>
            </a:r>
          </a:p>
          <a:p>
            <a:endParaRPr lang="sv-SE" dirty="0"/>
          </a:p>
        </p:txBody>
      </p:sp>
    </p:spTree>
    <p:extLst>
      <p:ext uri="{BB962C8B-B14F-4D97-AF65-F5344CB8AC3E}">
        <p14:creationId xmlns:p14="http://schemas.microsoft.com/office/powerpoint/2010/main" val="9276515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EFC5E7-7E50-4076-A5E4-F0CC1016757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1EA7F76-CC34-4B4D-B91E-467C63E23459}"/>
              </a:ext>
            </a:extLst>
          </p:cNvPr>
          <p:cNvSpPr>
            <a:spLocks noGrp="1"/>
          </p:cNvSpPr>
          <p:nvPr>
            <p:ph idx="1"/>
          </p:nvPr>
        </p:nvSpPr>
        <p:spPr/>
        <p:txBody>
          <a:bodyPr/>
          <a:lstStyle/>
          <a:p>
            <a:pPr marL="0" indent="0">
              <a:buNone/>
            </a:pPr>
            <a:r>
              <a:rPr lang="sv-SE" b="1" dirty="0">
                <a:solidFill>
                  <a:schemeClr val="tx1">
                    <a:lumMod val="95000"/>
                    <a:lumOff val="5000"/>
                  </a:schemeClr>
                </a:solidFill>
              </a:rPr>
              <a:t>Fråga 19 </a:t>
            </a:r>
            <a:r>
              <a:rPr lang="sv-SE" b="1" dirty="0"/>
              <a:t>(2 poäng): </a:t>
            </a:r>
            <a:endParaRPr lang="sv-SE" dirty="0"/>
          </a:p>
          <a:p>
            <a:pPr marL="0" indent="0">
              <a:buNone/>
            </a:pPr>
            <a:r>
              <a:rPr lang="sv-SE" dirty="0" err="1"/>
              <a:t>Folatmetabolismen</a:t>
            </a:r>
            <a:r>
              <a:rPr lang="sv-SE" dirty="0"/>
              <a:t> spelar också en roll för DNA-metylering (5-metyl-cytosin). </a:t>
            </a:r>
          </a:p>
          <a:p>
            <a:pPr marL="0" indent="0">
              <a:buNone/>
            </a:pPr>
            <a:r>
              <a:rPr lang="sv-SE" dirty="0"/>
              <a:t>Vilken roll spelar DNA-metylering för gentranskription? </a:t>
            </a:r>
          </a:p>
        </p:txBody>
      </p:sp>
    </p:spTree>
    <p:extLst>
      <p:ext uri="{BB962C8B-B14F-4D97-AF65-F5344CB8AC3E}">
        <p14:creationId xmlns:p14="http://schemas.microsoft.com/office/powerpoint/2010/main" val="2373774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A7523C-5825-46E5-A05D-42B0EA70BA5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873122A-1097-4665-B5E3-9C91A426604D}"/>
              </a:ext>
            </a:extLst>
          </p:cNvPr>
          <p:cNvSpPr>
            <a:spLocks noGrp="1"/>
          </p:cNvSpPr>
          <p:nvPr>
            <p:ph idx="1"/>
          </p:nvPr>
        </p:nvSpPr>
        <p:spPr/>
        <p:txBody>
          <a:bodyPr/>
          <a:lstStyle/>
          <a:p>
            <a:pPr marL="0" indent="0">
              <a:buNone/>
            </a:pPr>
            <a:r>
              <a:rPr lang="sv-SE" b="1" dirty="0"/>
              <a:t>Svarsförslag: </a:t>
            </a:r>
            <a:endParaRPr lang="sv-SE" dirty="0"/>
          </a:p>
          <a:p>
            <a:pPr marL="0" indent="0">
              <a:buNone/>
            </a:pPr>
            <a:r>
              <a:rPr lang="sv-SE" dirty="0"/>
              <a:t>Metylerat </a:t>
            </a:r>
            <a:r>
              <a:rPr lang="sv-SE" dirty="0" err="1"/>
              <a:t>cytosin</a:t>
            </a:r>
            <a:r>
              <a:rPr lang="sv-SE" dirty="0"/>
              <a:t> förekommer mest i s k </a:t>
            </a:r>
            <a:r>
              <a:rPr lang="sv-SE" dirty="0" err="1"/>
              <a:t>CpG</a:t>
            </a:r>
            <a:r>
              <a:rPr lang="sv-SE" dirty="0"/>
              <a:t>-öar som i sin tur vanligen förkommer i promotorregionerna av gener. Metyleringsmönstret påverkar DNA-inbindningen av proteiner som i sin tur påverkar gentranskriptionen (proteinet kan vara en transkriptionsfaktor i sig eller indirekt påverka transkriptionen genom att interagera med </a:t>
            </a:r>
            <a:r>
              <a:rPr lang="sv-SE" dirty="0" err="1"/>
              <a:t>histonmodifierande</a:t>
            </a:r>
            <a:r>
              <a:rPr lang="sv-SE" dirty="0"/>
              <a:t> proteiner). </a:t>
            </a:r>
          </a:p>
        </p:txBody>
      </p:sp>
    </p:spTree>
    <p:extLst>
      <p:ext uri="{BB962C8B-B14F-4D97-AF65-F5344CB8AC3E}">
        <p14:creationId xmlns:p14="http://schemas.microsoft.com/office/powerpoint/2010/main" val="213577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err="1"/>
              <a:t>Replikationen</a:t>
            </a:r>
            <a:r>
              <a:rPr lang="sv-SE" dirty="0"/>
              <a:t> utgår från flera bestämda positioner i DNA (</a:t>
            </a:r>
            <a:r>
              <a:rPr lang="sv-SE" dirty="0" err="1"/>
              <a:t>origins</a:t>
            </a:r>
            <a:r>
              <a:rPr lang="sv-SE" dirty="0"/>
              <a:t> </a:t>
            </a:r>
            <a:r>
              <a:rPr lang="sv-SE" dirty="0" err="1"/>
              <a:t>of</a:t>
            </a:r>
            <a:r>
              <a:rPr lang="sv-SE" dirty="0"/>
              <a:t> </a:t>
            </a:r>
            <a:r>
              <a:rPr lang="sv-SE" dirty="0" err="1"/>
              <a:t>replication</a:t>
            </a:r>
            <a:r>
              <a:rPr lang="sv-SE" dirty="0"/>
              <a:t>) och utbreder sig i båda riktningarna. </a:t>
            </a:r>
            <a:r>
              <a:rPr lang="sv-SE" dirty="0" err="1"/>
              <a:t>Replikationen</a:t>
            </a:r>
            <a:r>
              <a:rPr lang="sv-SE" dirty="0"/>
              <a:t> kräver aktivt DNA - </a:t>
            </a:r>
            <a:r>
              <a:rPr lang="sv-SE" dirty="0" err="1"/>
              <a:t>helikas</a:t>
            </a:r>
            <a:r>
              <a:rPr lang="sv-SE" dirty="0"/>
              <a:t> som öppnar upp </a:t>
            </a:r>
            <a:r>
              <a:rPr lang="sv-SE" dirty="0" err="1"/>
              <a:t>DNAt</a:t>
            </a:r>
            <a:r>
              <a:rPr lang="sv-SE" dirty="0"/>
              <a:t>. </a:t>
            </a:r>
            <a:r>
              <a:rPr lang="sv-SE" b="1" dirty="0"/>
              <a:t>Innan S - fasen inleds är inaktivt </a:t>
            </a:r>
            <a:r>
              <a:rPr lang="sv-SE" b="1" dirty="0" err="1"/>
              <a:t>helikas</a:t>
            </a:r>
            <a:r>
              <a:rPr lang="sv-SE" b="1" dirty="0"/>
              <a:t> vid utgångspositionerna bundet till ett proteinkomplex </a:t>
            </a:r>
            <a:r>
              <a:rPr lang="sv-SE" dirty="0"/>
              <a:t>(ORC), och tillsammans utgör de ett </a:t>
            </a:r>
            <a:r>
              <a:rPr lang="sv-SE" dirty="0" err="1"/>
              <a:t>prereplikativt</a:t>
            </a:r>
            <a:r>
              <a:rPr lang="sv-SE" dirty="0"/>
              <a:t> komplex. </a:t>
            </a:r>
            <a:r>
              <a:rPr lang="sv-SE" b="1" dirty="0"/>
              <a:t>S - </a:t>
            </a:r>
            <a:r>
              <a:rPr lang="sv-SE" b="1" dirty="0" err="1"/>
              <a:t>cdk</a:t>
            </a:r>
            <a:r>
              <a:rPr lang="sv-SE" b="1" dirty="0"/>
              <a:t> och andra </a:t>
            </a:r>
            <a:r>
              <a:rPr lang="sv-SE" b="1" dirty="0" err="1"/>
              <a:t>kinaser</a:t>
            </a:r>
            <a:r>
              <a:rPr lang="sv-SE" b="1" dirty="0"/>
              <a:t> aktiverar DNA - </a:t>
            </a:r>
            <a:r>
              <a:rPr lang="sv-SE" b="1" dirty="0" err="1"/>
              <a:t>helikaset</a:t>
            </a:r>
            <a:r>
              <a:rPr lang="sv-SE" dirty="0"/>
              <a:t>, varvid </a:t>
            </a:r>
            <a:r>
              <a:rPr lang="sv-SE" dirty="0" err="1"/>
              <a:t>DNAt</a:t>
            </a:r>
            <a:r>
              <a:rPr lang="sv-SE" dirty="0"/>
              <a:t> öppnas och </a:t>
            </a:r>
            <a:r>
              <a:rPr lang="sv-SE" dirty="0" err="1"/>
              <a:t>replikationen</a:t>
            </a:r>
            <a:r>
              <a:rPr lang="sv-SE" dirty="0"/>
              <a:t> kan ske. Även om ORC finns kvar i utgångspositionerna kan inte DNA - </a:t>
            </a:r>
            <a:r>
              <a:rPr lang="sv-SE" dirty="0" err="1"/>
              <a:t>helikas</a:t>
            </a:r>
            <a:r>
              <a:rPr lang="sv-SE" dirty="0"/>
              <a:t> på nytt rekryteras dit och bilda ett nytt </a:t>
            </a:r>
            <a:r>
              <a:rPr lang="sv-SE" dirty="0" err="1"/>
              <a:t>prereplikativt</a:t>
            </a:r>
            <a:r>
              <a:rPr lang="sv-SE" dirty="0"/>
              <a:t> komplex så länge </a:t>
            </a:r>
            <a:r>
              <a:rPr lang="sv-SE" b="1" dirty="0"/>
              <a:t>S - </a:t>
            </a:r>
            <a:r>
              <a:rPr lang="sv-SE" b="1" dirty="0" err="1"/>
              <a:t>cdk</a:t>
            </a:r>
            <a:r>
              <a:rPr lang="sv-SE" b="1" dirty="0"/>
              <a:t> uttrycks</a:t>
            </a:r>
            <a:r>
              <a:rPr lang="sv-SE" dirty="0"/>
              <a:t>, dvs ORC (m </a:t>
            </a:r>
            <a:r>
              <a:rPr lang="sv-SE" dirty="0" err="1"/>
              <a:t>fl</a:t>
            </a:r>
            <a:r>
              <a:rPr lang="sv-SE" dirty="0"/>
              <a:t> proteiner) är inaktiverat av S - </a:t>
            </a:r>
            <a:r>
              <a:rPr lang="sv-SE" dirty="0" err="1"/>
              <a:t>cdk</a:t>
            </a:r>
            <a:r>
              <a:rPr lang="sv-SE" dirty="0"/>
              <a:t>. </a:t>
            </a:r>
          </a:p>
          <a:p>
            <a:endParaRPr lang="sv-SE" dirty="0"/>
          </a:p>
        </p:txBody>
      </p:sp>
    </p:spTree>
    <p:extLst>
      <p:ext uri="{BB962C8B-B14F-4D97-AF65-F5344CB8AC3E}">
        <p14:creationId xmlns:p14="http://schemas.microsoft.com/office/powerpoint/2010/main" val="1447173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13 </a:t>
            </a:r>
            <a:r>
              <a:rPr lang="sv-SE" b="1" dirty="0"/>
              <a:t>(1 poäng) : </a:t>
            </a:r>
            <a:r>
              <a:rPr lang="sv-SE" dirty="0"/>
              <a:t>Vilka morfologiska förändringar är typiska för </a:t>
            </a:r>
            <a:r>
              <a:rPr lang="sv-SE" dirty="0" err="1"/>
              <a:t>apoptotisk</a:t>
            </a:r>
            <a:r>
              <a:rPr lang="sv-SE" dirty="0"/>
              <a:t> celldöd? </a:t>
            </a:r>
          </a:p>
          <a:p>
            <a:r>
              <a:rPr lang="sv-SE" dirty="0"/>
              <a:t>a) Cellen sväller, kärnan sväller och det bildas </a:t>
            </a:r>
            <a:r>
              <a:rPr lang="sv-SE" dirty="0" err="1"/>
              <a:t>apoptotiska</a:t>
            </a:r>
            <a:r>
              <a:rPr lang="sv-SE" dirty="0"/>
              <a:t> kroppar </a:t>
            </a:r>
          </a:p>
          <a:p>
            <a:r>
              <a:rPr lang="sv-SE" dirty="0"/>
              <a:t>b) Cellen blir </a:t>
            </a:r>
            <a:r>
              <a:rPr lang="sv-SE" dirty="0" err="1"/>
              <a:t>senescent</a:t>
            </a:r>
            <a:r>
              <a:rPr lang="sv-SE" dirty="0"/>
              <a:t>, kärnan kondenserar och plasmamembranet genomgår ”</a:t>
            </a:r>
            <a:r>
              <a:rPr lang="sv-SE" dirty="0" err="1"/>
              <a:t>blebbing</a:t>
            </a:r>
            <a:r>
              <a:rPr lang="sv-SE" dirty="0"/>
              <a:t>” </a:t>
            </a:r>
          </a:p>
          <a:p>
            <a:r>
              <a:rPr lang="sv-SE" dirty="0"/>
              <a:t>c) Cellen krymper, kärnan kondenserar och det bildas </a:t>
            </a:r>
            <a:r>
              <a:rPr lang="sv-SE" dirty="0" err="1"/>
              <a:t>apoptotiska</a:t>
            </a:r>
            <a:r>
              <a:rPr lang="sv-SE" dirty="0"/>
              <a:t> kroppar </a:t>
            </a:r>
          </a:p>
          <a:p>
            <a:r>
              <a:rPr lang="sv-SE" dirty="0"/>
              <a:t>d) Cellen sväller, kärnan kondenserar och </a:t>
            </a:r>
            <a:r>
              <a:rPr lang="sv-SE" dirty="0" err="1"/>
              <a:t>cytosolen</a:t>
            </a:r>
            <a:r>
              <a:rPr lang="sv-SE" dirty="0"/>
              <a:t> koagulerar. </a:t>
            </a:r>
          </a:p>
          <a:p>
            <a:endParaRPr lang="sv-SE" dirty="0"/>
          </a:p>
        </p:txBody>
      </p:sp>
    </p:spTree>
    <p:extLst>
      <p:ext uri="{BB962C8B-B14F-4D97-AF65-F5344CB8AC3E}">
        <p14:creationId xmlns:p14="http://schemas.microsoft.com/office/powerpoint/2010/main" val="1075555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a:t>
            </a:r>
          </a:p>
          <a:p>
            <a:endParaRPr lang="sv-SE" dirty="0"/>
          </a:p>
        </p:txBody>
      </p:sp>
    </p:spTree>
    <p:extLst>
      <p:ext uri="{BB962C8B-B14F-4D97-AF65-F5344CB8AC3E}">
        <p14:creationId xmlns:p14="http://schemas.microsoft.com/office/powerpoint/2010/main" val="972085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14 </a:t>
            </a:r>
            <a:r>
              <a:rPr lang="sv-SE" b="1" dirty="0"/>
              <a:t>(1 poäng ) : </a:t>
            </a:r>
            <a:r>
              <a:rPr lang="sv-SE" dirty="0"/>
              <a:t>Så kallade </a:t>
            </a:r>
            <a:r>
              <a:rPr lang="sv-SE" dirty="0" err="1"/>
              <a:t>mikroRNA</a:t>
            </a:r>
            <a:r>
              <a:rPr lang="sv-SE" dirty="0"/>
              <a:t> … </a:t>
            </a:r>
          </a:p>
          <a:p>
            <a:r>
              <a:rPr lang="sv-SE" dirty="0"/>
              <a:t>a) … kodar för korta proteiner som består av högst 100 aminosyror . </a:t>
            </a:r>
          </a:p>
          <a:p>
            <a:r>
              <a:rPr lang="sv-SE" dirty="0"/>
              <a:t>b) … kodar för proteiner som motverkar gentranskription . </a:t>
            </a:r>
          </a:p>
          <a:p>
            <a:r>
              <a:rPr lang="sv-SE" dirty="0"/>
              <a:t>c) … bidrar till snabb proteinnedbrytning i cellen . </a:t>
            </a:r>
          </a:p>
          <a:p>
            <a:r>
              <a:rPr lang="sv-SE" dirty="0"/>
              <a:t>d) … kan nedreglera genuttryck på post - </a:t>
            </a:r>
            <a:r>
              <a:rPr lang="sv-SE" dirty="0" err="1"/>
              <a:t>transkriptionell</a:t>
            </a:r>
            <a:r>
              <a:rPr lang="sv-SE" dirty="0"/>
              <a:t> nivå . </a:t>
            </a:r>
          </a:p>
          <a:p>
            <a:endParaRPr lang="sv-SE" dirty="0"/>
          </a:p>
        </p:txBody>
      </p:sp>
    </p:spTree>
    <p:extLst>
      <p:ext uri="{BB962C8B-B14F-4D97-AF65-F5344CB8AC3E}">
        <p14:creationId xmlns:p14="http://schemas.microsoft.com/office/powerpoint/2010/main" val="1233602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a:t>
            </a:r>
          </a:p>
        </p:txBody>
      </p:sp>
    </p:spTree>
    <p:extLst>
      <p:ext uri="{BB962C8B-B14F-4D97-AF65-F5344CB8AC3E}">
        <p14:creationId xmlns:p14="http://schemas.microsoft.com/office/powerpoint/2010/main" val="1353686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15 </a:t>
            </a:r>
            <a:r>
              <a:rPr lang="sv-SE" b="1" dirty="0"/>
              <a:t>(1 poäng ) : </a:t>
            </a:r>
            <a:r>
              <a:rPr lang="sv-SE" dirty="0"/>
              <a:t>Varför bildas en CAP på </a:t>
            </a:r>
            <a:r>
              <a:rPr lang="sv-SE" dirty="0" err="1"/>
              <a:t>mRNA</a:t>
            </a:r>
            <a:r>
              <a:rPr lang="sv-SE" dirty="0"/>
              <a:t>? </a:t>
            </a:r>
          </a:p>
          <a:p>
            <a:r>
              <a:rPr lang="sv-SE" dirty="0"/>
              <a:t>a) För att få korrekt </a:t>
            </a:r>
            <a:r>
              <a:rPr lang="sv-SE" dirty="0" err="1"/>
              <a:t>läsram</a:t>
            </a:r>
            <a:r>
              <a:rPr lang="sv-SE" dirty="0"/>
              <a:t> i </a:t>
            </a:r>
            <a:r>
              <a:rPr lang="sv-SE" dirty="0" err="1"/>
              <a:t>mRNAt</a:t>
            </a:r>
            <a:r>
              <a:rPr lang="sv-SE" dirty="0"/>
              <a:t>. </a:t>
            </a:r>
          </a:p>
          <a:p>
            <a:r>
              <a:rPr lang="sv-SE" dirty="0"/>
              <a:t>b) För att underlätta </a:t>
            </a:r>
            <a:r>
              <a:rPr lang="sv-SE" dirty="0" err="1"/>
              <a:t>replikation</a:t>
            </a:r>
            <a:r>
              <a:rPr lang="sv-SE" dirty="0"/>
              <a:t>. </a:t>
            </a:r>
          </a:p>
          <a:p>
            <a:r>
              <a:rPr lang="sv-SE" dirty="0"/>
              <a:t>c) För att underlätta transkription. </a:t>
            </a:r>
          </a:p>
          <a:p>
            <a:r>
              <a:rPr lang="sv-SE" dirty="0"/>
              <a:t>d) För att underlätta </a:t>
            </a:r>
            <a:r>
              <a:rPr lang="sv-SE" dirty="0" err="1"/>
              <a:t>translation</a:t>
            </a:r>
            <a:r>
              <a:rPr lang="sv-SE" dirty="0"/>
              <a:t>. </a:t>
            </a:r>
          </a:p>
          <a:p>
            <a:r>
              <a:rPr lang="sv-SE" dirty="0"/>
              <a:t>e) För att </a:t>
            </a:r>
            <a:r>
              <a:rPr lang="sv-SE" dirty="0" err="1"/>
              <a:t>splicing</a:t>
            </a:r>
            <a:r>
              <a:rPr lang="sv-SE" dirty="0"/>
              <a:t> skall kunna genomföras. </a:t>
            </a:r>
          </a:p>
          <a:p>
            <a:endParaRPr lang="sv-SE" dirty="0"/>
          </a:p>
        </p:txBody>
      </p:sp>
    </p:spTree>
    <p:extLst>
      <p:ext uri="{BB962C8B-B14F-4D97-AF65-F5344CB8AC3E}">
        <p14:creationId xmlns:p14="http://schemas.microsoft.com/office/powerpoint/2010/main" val="370736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a:t>
            </a:r>
          </a:p>
        </p:txBody>
      </p:sp>
    </p:spTree>
    <p:extLst>
      <p:ext uri="{BB962C8B-B14F-4D97-AF65-F5344CB8AC3E}">
        <p14:creationId xmlns:p14="http://schemas.microsoft.com/office/powerpoint/2010/main" val="1110732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16 </a:t>
            </a:r>
            <a:r>
              <a:rPr lang="sv-SE" b="1" dirty="0"/>
              <a:t>(1 poäng ) </a:t>
            </a:r>
            <a:r>
              <a:rPr lang="sv-SE" dirty="0"/>
              <a:t>Vilken av följande processer kan påverka ”</a:t>
            </a:r>
            <a:r>
              <a:rPr lang="sv-SE" dirty="0" err="1"/>
              <a:t>läsramen</a:t>
            </a:r>
            <a:r>
              <a:rPr lang="sv-SE" dirty="0"/>
              <a:t>” i ett </a:t>
            </a:r>
            <a:r>
              <a:rPr lang="sv-SE" dirty="0" err="1"/>
              <a:t>mRNA</a:t>
            </a:r>
            <a:r>
              <a:rPr lang="sv-SE" dirty="0"/>
              <a:t>? </a:t>
            </a:r>
          </a:p>
          <a:p>
            <a:r>
              <a:rPr lang="sv-SE" dirty="0"/>
              <a:t>a) 5´Capping. </a:t>
            </a:r>
          </a:p>
          <a:p>
            <a:r>
              <a:rPr lang="sv-SE" dirty="0"/>
              <a:t>b) </a:t>
            </a:r>
            <a:r>
              <a:rPr lang="sv-SE" dirty="0" err="1"/>
              <a:t>Polyadenylering</a:t>
            </a:r>
            <a:r>
              <a:rPr lang="sv-SE" dirty="0"/>
              <a:t> (Poly-A-svans). </a:t>
            </a:r>
          </a:p>
          <a:p>
            <a:r>
              <a:rPr lang="sv-SE" dirty="0"/>
              <a:t>c) Elongeringen (förlängning av aminosyrakedjan). </a:t>
            </a:r>
          </a:p>
          <a:p>
            <a:r>
              <a:rPr lang="sv-SE" dirty="0"/>
              <a:t>d) RNA </a:t>
            </a:r>
            <a:r>
              <a:rPr lang="sv-SE" dirty="0" err="1"/>
              <a:t>splicing</a:t>
            </a:r>
            <a:r>
              <a:rPr lang="sv-SE" dirty="0"/>
              <a:t> (Alternativ </a:t>
            </a:r>
            <a:r>
              <a:rPr lang="sv-SE" dirty="0" err="1"/>
              <a:t>splicing</a:t>
            </a:r>
            <a:r>
              <a:rPr lang="sv-SE" dirty="0"/>
              <a:t>). </a:t>
            </a:r>
          </a:p>
          <a:p>
            <a:r>
              <a:rPr lang="sv-SE" dirty="0"/>
              <a:t>e) Transkriptions termineringen </a:t>
            </a:r>
          </a:p>
          <a:p>
            <a:endParaRPr lang="sv-SE" dirty="0"/>
          </a:p>
        </p:txBody>
      </p:sp>
    </p:spTree>
    <p:extLst>
      <p:ext uri="{BB962C8B-B14F-4D97-AF65-F5344CB8AC3E}">
        <p14:creationId xmlns:p14="http://schemas.microsoft.com/office/powerpoint/2010/main" val="1094280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a:t>
            </a:r>
          </a:p>
          <a:p>
            <a:endParaRPr lang="sv-SE" dirty="0"/>
          </a:p>
        </p:txBody>
      </p:sp>
    </p:spTree>
    <p:extLst>
      <p:ext uri="{BB962C8B-B14F-4D97-AF65-F5344CB8AC3E}">
        <p14:creationId xmlns:p14="http://schemas.microsoft.com/office/powerpoint/2010/main" val="518141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17 </a:t>
            </a:r>
            <a:r>
              <a:rPr lang="sv-SE" b="1" dirty="0"/>
              <a:t>(1 poäng) : </a:t>
            </a:r>
            <a:r>
              <a:rPr lang="sv-SE" dirty="0"/>
              <a:t>Vilken av följande processer representerar en </a:t>
            </a:r>
            <a:r>
              <a:rPr lang="sv-SE" dirty="0" err="1"/>
              <a:t>epigenetisk</a:t>
            </a:r>
            <a:r>
              <a:rPr lang="sv-SE" dirty="0"/>
              <a:t> förändring av DNA? </a:t>
            </a:r>
          </a:p>
          <a:p>
            <a:r>
              <a:rPr lang="sv-SE" dirty="0"/>
              <a:t>a) </a:t>
            </a:r>
            <a:r>
              <a:rPr lang="sv-SE" dirty="0" err="1"/>
              <a:t>Missense</a:t>
            </a:r>
            <a:r>
              <a:rPr lang="sv-SE" dirty="0"/>
              <a:t> mutation. </a:t>
            </a:r>
          </a:p>
          <a:p>
            <a:r>
              <a:rPr lang="sv-SE" dirty="0"/>
              <a:t>b) </a:t>
            </a:r>
            <a:r>
              <a:rPr lang="sv-SE" dirty="0" err="1"/>
              <a:t>Cytosin-deaminering</a:t>
            </a:r>
            <a:r>
              <a:rPr lang="sv-SE" dirty="0"/>
              <a:t>. </a:t>
            </a:r>
          </a:p>
          <a:p>
            <a:r>
              <a:rPr lang="sv-SE" dirty="0"/>
              <a:t>c) DNA </a:t>
            </a:r>
            <a:r>
              <a:rPr lang="sv-SE" dirty="0" err="1"/>
              <a:t>translokation</a:t>
            </a:r>
            <a:r>
              <a:rPr lang="sv-SE" dirty="0"/>
              <a:t>. </a:t>
            </a:r>
          </a:p>
          <a:p>
            <a:r>
              <a:rPr lang="sv-SE" dirty="0"/>
              <a:t>d) </a:t>
            </a:r>
            <a:r>
              <a:rPr lang="sv-SE" dirty="0" err="1"/>
              <a:t>Cytosin</a:t>
            </a:r>
            <a:r>
              <a:rPr lang="sv-SE" dirty="0"/>
              <a:t>-metylering. </a:t>
            </a:r>
          </a:p>
          <a:p>
            <a:r>
              <a:rPr lang="sv-SE" dirty="0"/>
              <a:t>e) </a:t>
            </a:r>
            <a:r>
              <a:rPr lang="sv-SE" dirty="0" err="1"/>
              <a:t>Frameshiftmutation</a:t>
            </a:r>
            <a:r>
              <a:rPr lang="sv-SE" dirty="0"/>
              <a:t>. </a:t>
            </a:r>
          </a:p>
          <a:p>
            <a:endParaRPr lang="sv-SE" dirty="0"/>
          </a:p>
        </p:txBody>
      </p:sp>
    </p:spTree>
    <p:extLst>
      <p:ext uri="{BB962C8B-B14F-4D97-AF65-F5344CB8AC3E}">
        <p14:creationId xmlns:p14="http://schemas.microsoft.com/office/powerpoint/2010/main" val="1323126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 Metylering på histoner och direkt på DNA = inhibering</a:t>
            </a:r>
          </a:p>
        </p:txBody>
      </p:sp>
    </p:spTree>
    <p:extLst>
      <p:ext uri="{BB962C8B-B14F-4D97-AF65-F5344CB8AC3E}">
        <p14:creationId xmlns:p14="http://schemas.microsoft.com/office/powerpoint/2010/main" val="59928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11 (3 poäng) : </a:t>
            </a:r>
            <a:endParaRPr lang="sv-SE" dirty="0">
              <a:solidFill>
                <a:schemeClr val="tx1">
                  <a:lumMod val="95000"/>
                  <a:lumOff val="5000"/>
                </a:schemeClr>
              </a:solidFill>
            </a:endParaRPr>
          </a:p>
          <a:p>
            <a:r>
              <a:rPr lang="sv-SE" dirty="0"/>
              <a:t>Vad består </a:t>
            </a:r>
            <a:r>
              <a:rPr lang="sv-SE" dirty="0" err="1"/>
              <a:t>kromatin</a:t>
            </a:r>
            <a:r>
              <a:rPr lang="sv-SE" dirty="0"/>
              <a:t> av och för vilka funktioner har </a:t>
            </a:r>
            <a:r>
              <a:rPr lang="sv-SE" dirty="0" err="1"/>
              <a:t>kromatinet</a:t>
            </a:r>
            <a:r>
              <a:rPr lang="sv-SE" dirty="0"/>
              <a:t> betydelse? </a:t>
            </a:r>
          </a:p>
          <a:p>
            <a:endParaRPr lang="sv-SE" dirty="0"/>
          </a:p>
        </p:txBody>
      </p:sp>
    </p:spTree>
    <p:extLst>
      <p:ext uri="{BB962C8B-B14F-4D97-AF65-F5344CB8AC3E}">
        <p14:creationId xmlns:p14="http://schemas.microsoft.com/office/powerpoint/2010/main" val="245900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C64E17-37DA-475B-8FC0-ECD4BA912FC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8010CC9D-439F-47AA-805E-DCC2857B3EF5}"/>
              </a:ext>
            </a:extLst>
          </p:cNvPr>
          <p:cNvSpPr>
            <a:spLocks noGrp="1"/>
          </p:cNvSpPr>
          <p:nvPr>
            <p:ph idx="1"/>
          </p:nvPr>
        </p:nvSpPr>
        <p:spPr/>
        <p:txBody>
          <a:bodyPr/>
          <a:lstStyle/>
          <a:p>
            <a:pPr marL="0" indent="0">
              <a:buNone/>
            </a:pPr>
            <a:r>
              <a:rPr lang="sv-SE" b="1" dirty="0">
                <a:solidFill>
                  <a:schemeClr val="tx1">
                    <a:lumMod val="95000"/>
                    <a:lumOff val="5000"/>
                  </a:schemeClr>
                </a:solidFill>
              </a:rPr>
              <a:t>Fråga 20 </a:t>
            </a:r>
            <a:r>
              <a:rPr lang="sv-SE" b="1" dirty="0"/>
              <a:t>(2 poäng): </a:t>
            </a:r>
            <a:endParaRPr lang="sv-SE" dirty="0"/>
          </a:p>
          <a:p>
            <a:pPr marL="0" indent="0">
              <a:buNone/>
            </a:pPr>
            <a:r>
              <a:rPr lang="sv-SE" dirty="0"/>
              <a:t>Hur kan metyleringsmönstret bibehållas i samband med DNA-</a:t>
            </a:r>
            <a:r>
              <a:rPr lang="sv-SE" dirty="0" err="1"/>
              <a:t>replikationen</a:t>
            </a:r>
            <a:r>
              <a:rPr lang="sv-SE" dirty="0"/>
              <a:t>? </a:t>
            </a:r>
          </a:p>
        </p:txBody>
      </p:sp>
    </p:spTree>
    <p:extLst>
      <p:ext uri="{BB962C8B-B14F-4D97-AF65-F5344CB8AC3E}">
        <p14:creationId xmlns:p14="http://schemas.microsoft.com/office/powerpoint/2010/main" val="510187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D9F083-3932-4E3A-A3E4-8A4D3B8B9FE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FAF3294-6366-4817-9AAC-23C609256A8E}"/>
              </a:ext>
            </a:extLst>
          </p:cNvPr>
          <p:cNvSpPr>
            <a:spLocks noGrp="1"/>
          </p:cNvSpPr>
          <p:nvPr>
            <p:ph idx="1"/>
          </p:nvPr>
        </p:nvSpPr>
        <p:spPr/>
        <p:txBody>
          <a:bodyPr/>
          <a:lstStyle/>
          <a:p>
            <a:pPr marL="0" indent="0">
              <a:buNone/>
            </a:pPr>
            <a:r>
              <a:rPr lang="sv-SE" b="1" dirty="0"/>
              <a:t>Svarsförslag: </a:t>
            </a:r>
            <a:endParaRPr lang="sv-SE" dirty="0"/>
          </a:p>
          <a:p>
            <a:pPr marL="0" indent="0">
              <a:buNone/>
            </a:pPr>
            <a:r>
              <a:rPr lang="sv-SE" dirty="0"/>
              <a:t>Eftersom 5-metyl-cytosin ingår i CG-par finns även CG (GC) på den komplementära strängen där C är metylerat. Replikerat DNA kommer att innehålla var sin sträng med ursprungligt metylerat C och en sträng utan metylering. Det finns dock ett </a:t>
            </a:r>
            <a:r>
              <a:rPr lang="sv-SE" b="1" dirty="0" err="1"/>
              <a:t>metyltransferas</a:t>
            </a:r>
            <a:r>
              <a:rPr lang="sv-SE" dirty="0"/>
              <a:t> som känner igen metylerat CG och bidrar till att C metyleras på den komplementära strängen. </a:t>
            </a:r>
          </a:p>
        </p:txBody>
      </p:sp>
    </p:spTree>
    <p:extLst>
      <p:ext uri="{BB962C8B-B14F-4D97-AF65-F5344CB8AC3E}">
        <p14:creationId xmlns:p14="http://schemas.microsoft.com/office/powerpoint/2010/main" val="2158620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18 </a:t>
            </a:r>
            <a:r>
              <a:rPr lang="sv-SE" b="1" dirty="0"/>
              <a:t>(1 poäng ) : </a:t>
            </a:r>
            <a:r>
              <a:rPr lang="sv-SE" dirty="0"/>
              <a:t>I vilken av cellcykelns faser associerar </a:t>
            </a:r>
            <a:r>
              <a:rPr lang="sv-SE" dirty="0" err="1"/>
              <a:t>cyklin</a:t>
            </a:r>
            <a:r>
              <a:rPr lang="sv-SE" dirty="0"/>
              <a:t> </a:t>
            </a:r>
            <a:r>
              <a:rPr lang="sv-SE" dirty="0" err="1"/>
              <a:t>dependent</a:t>
            </a:r>
            <a:r>
              <a:rPr lang="sv-SE" dirty="0"/>
              <a:t> </a:t>
            </a:r>
            <a:r>
              <a:rPr lang="sv-SE" dirty="0" err="1"/>
              <a:t>kinases</a:t>
            </a:r>
            <a:r>
              <a:rPr lang="sv-SE" dirty="0"/>
              <a:t> (</a:t>
            </a:r>
            <a:r>
              <a:rPr lang="sv-SE" dirty="0" err="1"/>
              <a:t>CDKs</a:t>
            </a:r>
            <a:r>
              <a:rPr lang="sv-SE" dirty="0"/>
              <a:t>) med ett </a:t>
            </a:r>
            <a:r>
              <a:rPr lang="sv-SE" dirty="0" err="1"/>
              <a:t>cyklin</a:t>
            </a:r>
            <a:r>
              <a:rPr lang="sv-SE" dirty="0"/>
              <a:t>? </a:t>
            </a:r>
          </a:p>
          <a:p>
            <a:r>
              <a:rPr lang="sv-SE" dirty="0"/>
              <a:t>a) Endast i G1 - och M - fasen. </a:t>
            </a:r>
          </a:p>
          <a:p>
            <a:r>
              <a:rPr lang="sv-SE" dirty="0"/>
              <a:t>b) Endast i G1 - och S - fasen. </a:t>
            </a:r>
          </a:p>
          <a:p>
            <a:r>
              <a:rPr lang="sv-SE" dirty="0"/>
              <a:t>c) Endast i G1 - och G 2 - fasen. </a:t>
            </a:r>
          </a:p>
          <a:p>
            <a:r>
              <a:rPr lang="sv-SE" dirty="0"/>
              <a:t>d) Endast i S - och M - fasen. </a:t>
            </a:r>
          </a:p>
          <a:p>
            <a:r>
              <a:rPr lang="sv-SE" dirty="0"/>
              <a:t>e) Endast i G1-, G2-, S- och M-fasen. </a:t>
            </a:r>
          </a:p>
          <a:p>
            <a:endParaRPr lang="sv-SE" dirty="0"/>
          </a:p>
        </p:txBody>
      </p:sp>
    </p:spTree>
    <p:extLst>
      <p:ext uri="{BB962C8B-B14F-4D97-AF65-F5344CB8AC3E}">
        <p14:creationId xmlns:p14="http://schemas.microsoft.com/office/powerpoint/2010/main" val="806131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E) Alla faser</a:t>
            </a:r>
          </a:p>
        </p:txBody>
      </p:sp>
    </p:spTree>
    <p:extLst>
      <p:ext uri="{BB962C8B-B14F-4D97-AF65-F5344CB8AC3E}">
        <p14:creationId xmlns:p14="http://schemas.microsoft.com/office/powerpoint/2010/main" val="184262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4AA53-6B28-4E53-A23E-C40853CD5B3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5372350-15E0-40AA-A30A-DBA465270B90}"/>
              </a:ext>
            </a:extLst>
          </p:cNvPr>
          <p:cNvSpPr>
            <a:spLocks noGrp="1"/>
          </p:cNvSpPr>
          <p:nvPr>
            <p:ph idx="1"/>
          </p:nvPr>
        </p:nvSpPr>
        <p:spPr/>
        <p:txBody>
          <a:bodyPr/>
          <a:lstStyle/>
          <a:p>
            <a:pPr marL="0" indent="0">
              <a:buNone/>
            </a:pPr>
            <a:r>
              <a:rPr lang="sv-SE" b="1" dirty="0">
                <a:solidFill>
                  <a:schemeClr val="tx1">
                    <a:lumMod val="95000"/>
                    <a:lumOff val="5000"/>
                  </a:schemeClr>
                </a:solidFill>
              </a:rPr>
              <a:t>Fråga 21 </a:t>
            </a:r>
            <a:r>
              <a:rPr lang="sv-SE" b="1" dirty="0"/>
              <a:t>(3 poäng): </a:t>
            </a:r>
            <a:endParaRPr lang="sv-SE" dirty="0"/>
          </a:p>
          <a:p>
            <a:pPr marL="0" indent="0">
              <a:buNone/>
            </a:pPr>
            <a:r>
              <a:rPr lang="sv-SE" dirty="0"/>
              <a:t>I ett forskningsprojekt om risken för hjärt-kärlsjukdomar i Kinda kommun, där Evert bor, gentypades 1000 individer med avseende på c.665 C&gt;T SNP. Nio procent (9%) var </a:t>
            </a:r>
            <a:r>
              <a:rPr lang="sv-SE" dirty="0" err="1"/>
              <a:t>homozygota</a:t>
            </a:r>
            <a:r>
              <a:rPr lang="sv-SE" dirty="0"/>
              <a:t> för T-</a:t>
            </a:r>
            <a:r>
              <a:rPr lang="sv-SE" dirty="0" err="1"/>
              <a:t>allelen</a:t>
            </a:r>
            <a:r>
              <a:rPr lang="sv-SE" dirty="0"/>
              <a:t>. Hur många </a:t>
            </a:r>
            <a:r>
              <a:rPr lang="sv-SE" dirty="0" err="1"/>
              <a:t>heterozygota</a:t>
            </a:r>
            <a:r>
              <a:rPr lang="sv-SE" dirty="0"/>
              <a:t> individer borde man förväntas finna i den populationen? </a:t>
            </a:r>
          </a:p>
        </p:txBody>
      </p:sp>
    </p:spTree>
    <p:extLst>
      <p:ext uri="{BB962C8B-B14F-4D97-AF65-F5344CB8AC3E}">
        <p14:creationId xmlns:p14="http://schemas.microsoft.com/office/powerpoint/2010/main" val="29209516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4827B2-7EB2-4654-A729-00E064B812C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479FAA1-066C-4AA5-B64E-CE8F6B967A5B}"/>
              </a:ext>
            </a:extLst>
          </p:cNvPr>
          <p:cNvSpPr>
            <a:spLocks noGrp="1"/>
          </p:cNvSpPr>
          <p:nvPr>
            <p:ph idx="1"/>
          </p:nvPr>
        </p:nvSpPr>
        <p:spPr/>
        <p:txBody>
          <a:bodyPr/>
          <a:lstStyle/>
          <a:p>
            <a:pPr marL="0" indent="0">
              <a:buNone/>
            </a:pPr>
            <a:r>
              <a:rPr lang="sv-SE" b="1" dirty="0"/>
              <a:t>Svarsförslag: </a:t>
            </a:r>
            <a:endParaRPr lang="sv-SE" dirty="0"/>
          </a:p>
          <a:p>
            <a:pPr marL="0" indent="0">
              <a:buNone/>
            </a:pPr>
            <a:r>
              <a:rPr lang="sv-SE" dirty="0"/>
              <a:t>Först måste man räkna ut </a:t>
            </a:r>
            <a:r>
              <a:rPr lang="sv-SE" dirty="0" err="1"/>
              <a:t>allelfrekvensen</a:t>
            </a:r>
            <a:r>
              <a:rPr lang="sv-SE" dirty="0"/>
              <a:t> </a:t>
            </a:r>
          </a:p>
          <a:p>
            <a:pPr marL="0" indent="0">
              <a:buNone/>
            </a:pPr>
            <a:r>
              <a:rPr lang="sv-SE" dirty="0" err="1"/>
              <a:t>P+q</a:t>
            </a:r>
            <a:r>
              <a:rPr lang="sv-SE" dirty="0"/>
              <a:t> =1 </a:t>
            </a:r>
          </a:p>
          <a:p>
            <a:pPr marL="0" indent="0">
              <a:buNone/>
            </a:pPr>
            <a:r>
              <a:rPr lang="sv-SE" dirty="0"/>
              <a:t>Q2 = 0.09 -&gt; q = 0.3 </a:t>
            </a:r>
          </a:p>
          <a:p>
            <a:pPr marL="0" indent="0">
              <a:buNone/>
            </a:pPr>
            <a:r>
              <a:rPr lang="sv-SE" dirty="0"/>
              <a:t>P= 1-q = 0.7 </a:t>
            </a:r>
          </a:p>
          <a:p>
            <a:pPr marL="0" indent="0">
              <a:buNone/>
            </a:pPr>
            <a:r>
              <a:rPr lang="sv-SE" dirty="0"/>
              <a:t>Enligt H-W lag bör antalet heterozygoter vara 2 x p x q = 2 x 0.3 x 0.7 = 0.42. 0.42 x 1000 = 420 </a:t>
            </a:r>
          </a:p>
          <a:p>
            <a:pPr marL="0" indent="0">
              <a:buNone/>
            </a:pPr>
            <a:r>
              <a:rPr lang="sv-SE" b="1" dirty="0"/>
              <a:t>Svar 420 </a:t>
            </a:r>
            <a:r>
              <a:rPr lang="sv-SE" b="1" dirty="0" err="1"/>
              <a:t>st</a:t>
            </a:r>
            <a:r>
              <a:rPr lang="sv-SE" b="1" dirty="0"/>
              <a:t> </a:t>
            </a:r>
          </a:p>
        </p:txBody>
      </p:sp>
    </p:spTree>
    <p:extLst>
      <p:ext uri="{BB962C8B-B14F-4D97-AF65-F5344CB8AC3E}">
        <p14:creationId xmlns:p14="http://schemas.microsoft.com/office/powerpoint/2010/main" val="1248458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19 </a:t>
            </a:r>
            <a:r>
              <a:rPr lang="sv-SE" b="1" dirty="0"/>
              <a:t>(1 poäng ) : </a:t>
            </a:r>
            <a:r>
              <a:rPr lang="sv-SE" dirty="0"/>
              <a:t>Vilken av följande celltyper kommer inte kunna användas för generering av en IPS cell ”</a:t>
            </a:r>
            <a:r>
              <a:rPr lang="sv-SE" dirty="0" err="1"/>
              <a:t>induced</a:t>
            </a:r>
            <a:r>
              <a:rPr lang="sv-SE" dirty="0"/>
              <a:t> </a:t>
            </a:r>
            <a:r>
              <a:rPr lang="sv-SE" dirty="0" err="1"/>
              <a:t>pluripotent</a:t>
            </a:r>
            <a:r>
              <a:rPr lang="sv-SE" dirty="0"/>
              <a:t> </a:t>
            </a:r>
            <a:r>
              <a:rPr lang="sv-SE" dirty="0" err="1"/>
              <a:t>stemcell</a:t>
            </a:r>
            <a:r>
              <a:rPr lang="sv-SE" dirty="0"/>
              <a:t>”? </a:t>
            </a:r>
          </a:p>
          <a:p>
            <a:r>
              <a:rPr lang="sv-SE" dirty="0"/>
              <a:t>a) Hudceller </a:t>
            </a:r>
          </a:p>
          <a:p>
            <a:r>
              <a:rPr lang="sv-SE" dirty="0"/>
              <a:t>b) Nervceller </a:t>
            </a:r>
          </a:p>
          <a:p>
            <a:r>
              <a:rPr lang="sv-SE" dirty="0"/>
              <a:t>c) T - lymfocyter </a:t>
            </a:r>
          </a:p>
          <a:p>
            <a:r>
              <a:rPr lang="sv-SE" dirty="0"/>
              <a:t>d) </a:t>
            </a:r>
            <a:r>
              <a:rPr lang="sv-SE" dirty="0" err="1"/>
              <a:t>Erytrocyter</a:t>
            </a:r>
            <a:r>
              <a:rPr lang="sv-SE" dirty="0"/>
              <a:t> </a:t>
            </a:r>
          </a:p>
          <a:p>
            <a:r>
              <a:rPr lang="sv-SE" dirty="0"/>
              <a:t>e) </a:t>
            </a:r>
            <a:r>
              <a:rPr lang="sv-SE" dirty="0" err="1"/>
              <a:t>Kondrocyter</a:t>
            </a:r>
            <a:r>
              <a:rPr lang="sv-SE" dirty="0"/>
              <a:t> </a:t>
            </a:r>
          </a:p>
          <a:p>
            <a:endParaRPr lang="sv-SE" dirty="0"/>
          </a:p>
        </p:txBody>
      </p:sp>
    </p:spTree>
    <p:extLst>
      <p:ext uri="{BB962C8B-B14F-4D97-AF65-F5344CB8AC3E}">
        <p14:creationId xmlns:p14="http://schemas.microsoft.com/office/powerpoint/2010/main" val="14970419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 </a:t>
            </a:r>
            <a:r>
              <a:rPr lang="sv-SE" dirty="0" err="1"/>
              <a:t>Erytrocyter</a:t>
            </a:r>
            <a:r>
              <a:rPr lang="sv-SE" dirty="0"/>
              <a:t> /röda blodkroppar har inget DNA</a:t>
            </a:r>
          </a:p>
        </p:txBody>
      </p:sp>
    </p:spTree>
    <p:extLst>
      <p:ext uri="{BB962C8B-B14F-4D97-AF65-F5344CB8AC3E}">
        <p14:creationId xmlns:p14="http://schemas.microsoft.com/office/powerpoint/2010/main" val="8653260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085" y="0"/>
            <a:ext cx="8008992" cy="6858000"/>
          </a:xfrm>
        </p:spPr>
      </p:pic>
    </p:spTree>
    <p:extLst>
      <p:ext uri="{BB962C8B-B14F-4D97-AF65-F5344CB8AC3E}">
        <p14:creationId xmlns:p14="http://schemas.microsoft.com/office/powerpoint/2010/main" val="113636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err="1"/>
              <a:t>fA</a:t>
            </a:r>
            <a:r>
              <a:rPr lang="sv-SE" dirty="0"/>
              <a:t> </a:t>
            </a:r>
            <a:r>
              <a:rPr lang="mr-IN" dirty="0"/>
              <a:t>–</a:t>
            </a:r>
            <a:r>
              <a:rPr lang="sv-SE" dirty="0"/>
              <a:t> p5</a:t>
            </a:r>
          </a:p>
          <a:p>
            <a:r>
              <a:rPr lang="sv-SE" dirty="0" err="1"/>
              <a:t>fB</a:t>
            </a:r>
            <a:r>
              <a:rPr lang="sv-SE" dirty="0"/>
              <a:t> </a:t>
            </a:r>
            <a:r>
              <a:rPr lang="mr-IN" dirty="0"/>
              <a:t>–</a:t>
            </a:r>
            <a:r>
              <a:rPr lang="sv-SE" dirty="0"/>
              <a:t> p1</a:t>
            </a:r>
            <a:br>
              <a:rPr lang="sv-SE" dirty="0"/>
            </a:br>
            <a:r>
              <a:rPr lang="sv-SE" dirty="0" err="1"/>
              <a:t>fC</a:t>
            </a:r>
            <a:r>
              <a:rPr lang="sv-SE" dirty="0"/>
              <a:t> </a:t>
            </a:r>
            <a:r>
              <a:rPr lang="mr-IN" dirty="0"/>
              <a:t>–</a:t>
            </a:r>
            <a:r>
              <a:rPr lang="sv-SE" dirty="0"/>
              <a:t> p2</a:t>
            </a:r>
            <a:br>
              <a:rPr lang="sv-SE" dirty="0"/>
            </a:br>
            <a:r>
              <a:rPr lang="sv-SE" dirty="0" err="1"/>
              <a:t>fD</a:t>
            </a:r>
            <a:r>
              <a:rPr lang="sv-SE" dirty="0"/>
              <a:t> </a:t>
            </a:r>
            <a:r>
              <a:rPr lang="mr-IN" dirty="0"/>
              <a:t>–</a:t>
            </a:r>
            <a:r>
              <a:rPr lang="sv-SE" dirty="0"/>
              <a:t> p7</a:t>
            </a:r>
            <a:br>
              <a:rPr lang="sv-SE" dirty="0"/>
            </a:br>
            <a:endParaRPr lang="sv-SE" dirty="0"/>
          </a:p>
          <a:p>
            <a:r>
              <a:rPr lang="sv-SE" dirty="0"/>
              <a:t>(fel svar! På A och B)</a:t>
            </a:r>
          </a:p>
        </p:txBody>
      </p:sp>
    </p:spTree>
    <p:extLst>
      <p:ext uri="{BB962C8B-B14F-4D97-AF65-F5344CB8AC3E}">
        <p14:creationId xmlns:p14="http://schemas.microsoft.com/office/powerpoint/2010/main" val="179400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r>
              <a:rPr lang="sv-SE" dirty="0" err="1"/>
              <a:t>Kromatinet</a:t>
            </a:r>
            <a:r>
              <a:rPr lang="sv-SE" dirty="0"/>
              <a:t> består av </a:t>
            </a:r>
            <a:r>
              <a:rPr lang="sv-SE" b="1" dirty="0"/>
              <a:t>DNA</a:t>
            </a:r>
            <a:r>
              <a:rPr lang="sv-SE" dirty="0"/>
              <a:t> bundet till särskilda proteinkomplex, </a:t>
            </a:r>
            <a:r>
              <a:rPr lang="sv-SE" b="1" dirty="0"/>
              <a:t>histoner</a:t>
            </a:r>
            <a:r>
              <a:rPr lang="sv-SE" dirty="0"/>
              <a:t> och andra proteiner. </a:t>
            </a:r>
          </a:p>
          <a:p>
            <a:r>
              <a:rPr lang="sv-SE" dirty="0" err="1"/>
              <a:t>Kromatinet</a:t>
            </a:r>
            <a:r>
              <a:rPr lang="sv-SE" dirty="0"/>
              <a:t> har betydelse för packningen av DNA, kondensationen av kromosomer vid </a:t>
            </a:r>
            <a:r>
              <a:rPr lang="sv-SE" dirty="0" err="1"/>
              <a:t>mitos</a:t>
            </a:r>
            <a:r>
              <a:rPr lang="sv-SE" dirty="0"/>
              <a:t>, skydd mot DNA - skador och vid reglering av gentranskription och </a:t>
            </a:r>
            <a:r>
              <a:rPr lang="sv-SE" b="1" dirty="0" err="1"/>
              <a:t>epigenetiska</a:t>
            </a:r>
            <a:r>
              <a:rPr lang="sv-SE" b="1" dirty="0"/>
              <a:t> egenskaper</a:t>
            </a:r>
            <a:r>
              <a:rPr lang="sv-SE" dirty="0"/>
              <a:t>. </a:t>
            </a:r>
          </a:p>
          <a:p>
            <a:endParaRPr lang="sv-SE" dirty="0"/>
          </a:p>
        </p:txBody>
      </p:sp>
    </p:spTree>
    <p:extLst>
      <p:ext uri="{BB962C8B-B14F-4D97-AF65-F5344CB8AC3E}">
        <p14:creationId xmlns:p14="http://schemas.microsoft.com/office/powerpoint/2010/main" val="20698023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077" y="0"/>
            <a:ext cx="7649307" cy="6858000"/>
          </a:xfrm>
        </p:spPr>
      </p:pic>
    </p:spTree>
    <p:extLst>
      <p:ext uri="{BB962C8B-B14F-4D97-AF65-F5344CB8AC3E}">
        <p14:creationId xmlns:p14="http://schemas.microsoft.com/office/powerpoint/2010/main" val="8263440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Identifiera vilka </a:t>
            </a:r>
            <a:r>
              <a:rPr lang="sv-SE" dirty="0" err="1"/>
              <a:t>läsramar</a:t>
            </a:r>
            <a:r>
              <a:rPr lang="sv-SE" dirty="0"/>
              <a:t> som innehåller </a:t>
            </a:r>
            <a:r>
              <a:rPr lang="sv-SE" dirty="0" err="1"/>
              <a:t>stoppkodon</a:t>
            </a:r>
            <a:r>
              <a:rPr lang="sv-SE" dirty="0"/>
              <a:t> och vilken som inte har det. Öppna </a:t>
            </a:r>
            <a:r>
              <a:rPr lang="sv-SE" dirty="0" err="1"/>
              <a:t>läsramen</a:t>
            </a:r>
            <a:r>
              <a:rPr lang="sv-SE" dirty="0"/>
              <a:t> startar med en bas förskjutning </a:t>
            </a:r>
          </a:p>
          <a:p>
            <a:endParaRPr lang="sv-SE" dirty="0"/>
          </a:p>
        </p:txBody>
      </p:sp>
    </p:spTree>
    <p:extLst>
      <p:ext uri="{BB962C8B-B14F-4D97-AF65-F5344CB8AC3E}">
        <p14:creationId xmlns:p14="http://schemas.microsoft.com/office/powerpoint/2010/main" val="5879048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39 </a:t>
            </a:r>
            <a:r>
              <a:rPr lang="sv-SE" b="1" dirty="0"/>
              <a:t>(3 poäng) : </a:t>
            </a:r>
            <a:endParaRPr lang="sv-SE" dirty="0"/>
          </a:p>
          <a:p>
            <a:r>
              <a:rPr lang="sv-SE" dirty="0"/>
              <a:t>Kalle har fyra systrar och tre bröder. Kalle har liksom en av hans bröder drabbats av en form av medfödd färgblindhet. Även Kalles morfar var färgblind, men ingen av hans föräldrar eller systrar har drabbats. </a:t>
            </a:r>
          </a:p>
          <a:p>
            <a:r>
              <a:rPr lang="sv-SE" dirty="0"/>
              <a:t>Förklara så noga du kan varför de i familjen med kvinnligt kön har låg risk att drabbas av färgblindheten vid den form av ärftlighet det här sannolikt handlar om! </a:t>
            </a:r>
          </a:p>
          <a:p>
            <a:endParaRPr lang="sv-SE" dirty="0"/>
          </a:p>
        </p:txBody>
      </p:sp>
    </p:spTree>
    <p:extLst>
      <p:ext uri="{BB962C8B-B14F-4D97-AF65-F5344CB8AC3E}">
        <p14:creationId xmlns:p14="http://schemas.microsoft.com/office/powerpoint/2010/main" val="3451423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X - bunden recessiv nedärvning</a:t>
            </a:r>
            <a:r>
              <a:rPr lang="sv-SE" dirty="0"/>
              <a:t>. Pojkar en X - kopia, flickor 2 kopior. Men en X - kopia hos flickorna är inaktiverad. X - </a:t>
            </a:r>
            <a:r>
              <a:rPr lang="sv-SE" dirty="0" err="1"/>
              <a:t>kromosominaktiveringen</a:t>
            </a:r>
            <a:r>
              <a:rPr lang="sv-SE" dirty="0"/>
              <a:t> sker dock tidigt i embryogenes en och drabbar i olika celler blandat den </a:t>
            </a:r>
            <a:r>
              <a:rPr lang="sv-SE" dirty="0" err="1"/>
              <a:t>paternella</a:t>
            </a:r>
            <a:r>
              <a:rPr lang="sv-SE" dirty="0"/>
              <a:t> och </a:t>
            </a:r>
            <a:r>
              <a:rPr lang="sv-SE" dirty="0" err="1"/>
              <a:t>maternella</a:t>
            </a:r>
            <a:r>
              <a:rPr lang="sv-SE" dirty="0"/>
              <a:t> X - kromosomen. Mosaiken som uppkommer medför att det recessiva anlaget inte kommer till uttryck hos flickorna. </a:t>
            </a:r>
          </a:p>
          <a:p>
            <a:endParaRPr lang="sv-SE" dirty="0"/>
          </a:p>
        </p:txBody>
      </p:sp>
    </p:spTree>
    <p:extLst>
      <p:ext uri="{BB962C8B-B14F-4D97-AF65-F5344CB8AC3E}">
        <p14:creationId xmlns:p14="http://schemas.microsoft.com/office/powerpoint/2010/main" val="4541122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Normala </a:t>
            </a:r>
            <a:r>
              <a:rPr lang="sv-SE" i="1" dirty="0" err="1"/>
              <a:t>epiteliala</a:t>
            </a:r>
            <a:r>
              <a:rPr lang="sv-SE" i="1" dirty="0"/>
              <a:t> celler, cirka 100 000, sås ut i en odlingsskål med odlingsmedium som är rikt på näringsämnen och tillväxtfaktorer. Efter en tid har antalet celler ökat till 1 miljon, men nu har cellerna slutat att dela sig. Det finns inga tecken på att många celler har dött.</a:t>
            </a:r>
            <a:endParaRPr lang="sv-SE" b="1" dirty="0"/>
          </a:p>
          <a:p>
            <a:r>
              <a:rPr lang="sv-SE" b="1" dirty="0"/>
              <a:t>Diskutera olika förklaringar till att celldelningen upphörde. Vilken är den mest rimliga förklaringen? Motivera! </a:t>
            </a:r>
          </a:p>
          <a:p>
            <a:endParaRPr lang="sv-SE" dirty="0"/>
          </a:p>
        </p:txBody>
      </p:sp>
    </p:spTree>
    <p:extLst>
      <p:ext uri="{BB962C8B-B14F-4D97-AF65-F5344CB8AC3E}">
        <p14:creationId xmlns:p14="http://schemas.microsoft.com/office/powerpoint/2010/main" val="1083597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Man kan diskutera att odlingsmediet kan ha utarmats på sitt innehåll, </a:t>
            </a:r>
            <a:r>
              <a:rPr lang="sv-SE" dirty="0" err="1"/>
              <a:t>telomerförkortning</a:t>
            </a:r>
            <a:r>
              <a:rPr lang="sv-SE" dirty="0"/>
              <a:t> och </a:t>
            </a:r>
            <a:r>
              <a:rPr lang="sv-SE" b="1" dirty="0"/>
              <a:t>kontaktinhibition</a:t>
            </a:r>
            <a:r>
              <a:rPr lang="sv-SE" dirty="0"/>
              <a:t>. </a:t>
            </a:r>
            <a:r>
              <a:rPr lang="sv-SE" b="1" dirty="0"/>
              <a:t>Utebliven celldöd respektive måttligt antal fördubblingar av cellantalet (3 - 4) talar emot de två första förklaringarna som troliga</a:t>
            </a:r>
            <a:r>
              <a:rPr lang="sv-SE" dirty="0"/>
              <a:t>. Däremot är kontaktinhibering en fullt rimlig orsak då konfluensen har ökat. </a:t>
            </a:r>
          </a:p>
          <a:p>
            <a:endParaRPr lang="sv-SE" dirty="0"/>
          </a:p>
        </p:txBody>
      </p:sp>
    </p:spTree>
    <p:extLst>
      <p:ext uri="{BB962C8B-B14F-4D97-AF65-F5344CB8AC3E}">
        <p14:creationId xmlns:p14="http://schemas.microsoft.com/office/powerpoint/2010/main" val="1367738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41 </a:t>
            </a:r>
            <a:r>
              <a:rPr lang="sv-SE" b="1" dirty="0"/>
              <a:t>(2+2 poäng ) : </a:t>
            </a:r>
          </a:p>
          <a:p>
            <a:r>
              <a:rPr lang="sv-SE" dirty="0"/>
              <a:t>a) Vad styr veckningen av en polypeptidkedja till ett funktionellt protein? (2 p) </a:t>
            </a:r>
          </a:p>
          <a:p>
            <a:r>
              <a:rPr lang="sv-SE" dirty="0"/>
              <a:t>b) Hur hanterar cellen de proteiner som inte veckas korrekt? (2 p) </a:t>
            </a:r>
          </a:p>
          <a:p>
            <a:endParaRPr lang="sv-SE" dirty="0"/>
          </a:p>
        </p:txBody>
      </p:sp>
    </p:spTree>
    <p:extLst>
      <p:ext uri="{BB962C8B-B14F-4D97-AF65-F5344CB8AC3E}">
        <p14:creationId xmlns:p14="http://schemas.microsoft.com/office/powerpoint/2010/main" val="9504097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p>
          <a:p>
            <a:r>
              <a:rPr lang="sv-SE" dirty="0"/>
              <a:t>a) Primärstrukturen på proteinet inverkar på hur veckningen kommer att ske. </a:t>
            </a:r>
            <a:r>
              <a:rPr lang="sv-SE" b="1" dirty="0"/>
              <a:t>Vissa proteiner kräver närvaro av </a:t>
            </a:r>
            <a:r>
              <a:rPr lang="sv-SE" b="1" dirty="0" err="1"/>
              <a:t>chaperoner</a:t>
            </a:r>
            <a:r>
              <a:rPr lang="sv-SE" b="1" dirty="0"/>
              <a:t> för att veckas korrekt. </a:t>
            </a:r>
          </a:p>
          <a:p>
            <a:r>
              <a:rPr lang="sv-SE" dirty="0"/>
              <a:t>b) Vissa proteiner som felveckats kan veckas rätt med hjälp av </a:t>
            </a:r>
            <a:r>
              <a:rPr lang="sv-SE" b="1" dirty="0" err="1"/>
              <a:t>chaperoner</a:t>
            </a:r>
            <a:r>
              <a:rPr lang="sv-SE" dirty="0"/>
              <a:t>. De som inte veckats rätt skickas till </a:t>
            </a:r>
            <a:r>
              <a:rPr lang="sv-SE" b="1" dirty="0" err="1"/>
              <a:t>proteasomen</a:t>
            </a:r>
            <a:r>
              <a:rPr lang="sv-SE" dirty="0"/>
              <a:t> eller </a:t>
            </a:r>
            <a:r>
              <a:rPr lang="sv-SE" b="1" dirty="0" err="1"/>
              <a:t>lysosomen</a:t>
            </a:r>
            <a:r>
              <a:rPr lang="sv-SE" dirty="0"/>
              <a:t> för degradering. De felveckade proteiner som undgår dessa kvalitets - , kontrollsteg bildar ofta </a:t>
            </a:r>
            <a:r>
              <a:rPr lang="sv-SE" b="1" dirty="0" err="1"/>
              <a:t>ofunktionella</a:t>
            </a:r>
            <a:r>
              <a:rPr lang="sv-SE" b="1" dirty="0"/>
              <a:t> </a:t>
            </a:r>
            <a:r>
              <a:rPr lang="sv-SE" b="1" dirty="0" err="1"/>
              <a:t>amyloida</a:t>
            </a:r>
            <a:r>
              <a:rPr lang="sv-SE" b="1" dirty="0"/>
              <a:t> proteiner.</a:t>
            </a:r>
            <a:r>
              <a:rPr lang="sv-SE" dirty="0"/>
              <a:t> </a:t>
            </a:r>
          </a:p>
          <a:p>
            <a:endParaRPr lang="sv-SE" dirty="0"/>
          </a:p>
        </p:txBody>
      </p:sp>
    </p:spTree>
    <p:extLst>
      <p:ext uri="{BB962C8B-B14F-4D97-AF65-F5344CB8AC3E}">
        <p14:creationId xmlns:p14="http://schemas.microsoft.com/office/powerpoint/2010/main" val="5538564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5 </a:t>
            </a:r>
            <a:r>
              <a:rPr lang="sv-SE" b="1" dirty="0"/>
              <a:t>(3 poäng) : </a:t>
            </a:r>
            <a:r>
              <a:rPr lang="sv-SE" dirty="0"/>
              <a:t>Vad har </a:t>
            </a:r>
            <a:r>
              <a:rPr lang="sv-SE" dirty="0" err="1"/>
              <a:t>lysosomen</a:t>
            </a:r>
            <a:r>
              <a:rPr lang="sv-SE" dirty="0"/>
              <a:t> för funktion i cellen? </a:t>
            </a:r>
          </a:p>
          <a:p>
            <a:endParaRPr lang="sv-SE" dirty="0"/>
          </a:p>
        </p:txBody>
      </p:sp>
    </p:spTree>
    <p:extLst>
      <p:ext uri="{BB962C8B-B14F-4D97-AF65-F5344CB8AC3E}">
        <p14:creationId xmlns:p14="http://schemas.microsoft.com/office/powerpoint/2010/main" val="10703256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p>
          <a:p>
            <a:r>
              <a:rPr lang="sv-SE" b="1" dirty="0"/>
              <a:t>Degradera organeller</a:t>
            </a:r>
            <a:r>
              <a:rPr lang="sv-SE" dirty="0"/>
              <a:t>, via </a:t>
            </a:r>
            <a:r>
              <a:rPr lang="sv-SE" b="1" dirty="0" err="1"/>
              <a:t>autofagocytos</a:t>
            </a:r>
            <a:r>
              <a:rPr lang="sv-SE" dirty="0"/>
              <a:t>, och </a:t>
            </a:r>
            <a:r>
              <a:rPr lang="sv-SE" b="1" dirty="0"/>
              <a:t>makromolekyler</a:t>
            </a:r>
            <a:r>
              <a:rPr lang="sv-SE" dirty="0"/>
              <a:t> (ex. socker, fett, protein) till enkla byggstenar (ex. monosackarider, fet </a:t>
            </a:r>
            <a:r>
              <a:rPr lang="sv-SE" dirty="0" err="1"/>
              <a:t>tsyror</a:t>
            </a:r>
            <a:r>
              <a:rPr lang="sv-SE" dirty="0"/>
              <a:t>, glycerol och aminosyror, via </a:t>
            </a:r>
            <a:r>
              <a:rPr lang="sv-SE" b="1" dirty="0" err="1"/>
              <a:t>autfagocytos</a:t>
            </a:r>
            <a:r>
              <a:rPr lang="sv-SE" b="1" dirty="0"/>
              <a:t> eller </a:t>
            </a:r>
            <a:r>
              <a:rPr lang="sv-SE" b="1" dirty="0" err="1"/>
              <a:t>endocytos</a:t>
            </a:r>
            <a:r>
              <a:rPr lang="sv-SE" b="1" dirty="0"/>
              <a:t> </a:t>
            </a:r>
            <a:r>
              <a:rPr lang="sv-SE" dirty="0"/>
              <a:t>. </a:t>
            </a:r>
            <a:r>
              <a:rPr lang="sv-SE" b="1" dirty="0" err="1"/>
              <a:t>Ubiquitin</a:t>
            </a:r>
            <a:r>
              <a:rPr lang="sv-SE" dirty="0"/>
              <a:t> är ett ämne som markerar det material som ska brytas ner via </a:t>
            </a:r>
            <a:r>
              <a:rPr lang="sv-SE" dirty="0" err="1"/>
              <a:t>lysosomen</a:t>
            </a:r>
            <a:r>
              <a:rPr lang="sv-SE" dirty="0"/>
              <a:t>. Det sura </a:t>
            </a:r>
            <a:r>
              <a:rPr lang="sv-SE" dirty="0" err="1"/>
              <a:t>pHt</a:t>
            </a:r>
            <a:r>
              <a:rPr lang="sv-SE" dirty="0"/>
              <a:t> samt olika enzymer med surt pH optimum medverkar till nedbrytningen. De enkla byggstenarna returneras till cellen för återanvändning. </a:t>
            </a:r>
            <a:r>
              <a:rPr lang="sv-SE" dirty="0" err="1"/>
              <a:t>Permeabilisering</a:t>
            </a:r>
            <a:r>
              <a:rPr lang="sv-SE" dirty="0"/>
              <a:t> av det </a:t>
            </a:r>
            <a:r>
              <a:rPr lang="sv-SE" dirty="0" err="1"/>
              <a:t>lysosomala</a:t>
            </a:r>
            <a:r>
              <a:rPr lang="sv-SE" dirty="0"/>
              <a:t> membranet och frisättning av </a:t>
            </a:r>
            <a:r>
              <a:rPr lang="sv-SE" dirty="0" err="1"/>
              <a:t>cathepsiner</a:t>
            </a:r>
            <a:r>
              <a:rPr lang="sv-SE" dirty="0"/>
              <a:t> till cytoplasman inducerar celldöd. </a:t>
            </a:r>
          </a:p>
          <a:p>
            <a:endParaRPr lang="sv-SE" dirty="0"/>
          </a:p>
        </p:txBody>
      </p:sp>
    </p:spTree>
    <p:extLst>
      <p:ext uri="{BB962C8B-B14F-4D97-AF65-F5344CB8AC3E}">
        <p14:creationId xmlns:p14="http://schemas.microsoft.com/office/powerpoint/2010/main" val="14684521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5901</Words>
  <Application>Microsoft Office PowerPoint</Application>
  <PresentationFormat>Bredbild</PresentationFormat>
  <Paragraphs>355</Paragraphs>
  <Slides>131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131</vt:i4>
      </vt:variant>
    </vt:vector>
  </HeadingPairs>
  <TitlesOfParts>
    <vt:vector size="135" baseType="lpstr">
      <vt:lpstr>Arial</vt:lpstr>
      <vt:lpstr>Calibri</vt:lpstr>
      <vt:lpstr>Calibri Light</vt:lpstr>
      <vt:lpstr>Office-tema</vt:lpstr>
      <vt:lpstr>GEN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c:title>
  <dc:creator>stefan albrektsson</dc:creator>
  <cp:lastModifiedBy>JoakimAlm</cp:lastModifiedBy>
  <cp:revision>155</cp:revision>
  <cp:lastPrinted>2018-05-06T13:15:33Z</cp:lastPrinted>
  <dcterms:created xsi:type="dcterms:W3CDTF">2018-05-06T10:27:29Z</dcterms:created>
  <dcterms:modified xsi:type="dcterms:W3CDTF">2019-08-04T15:14:22Z</dcterms:modified>
</cp:coreProperties>
</file>