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362" r:id="rId31"/>
    <p:sldId id="363" r:id="rId32"/>
    <p:sldId id="285" r:id="rId33"/>
    <p:sldId id="286" r:id="rId34"/>
    <p:sldId id="287" r:id="rId35"/>
    <p:sldId id="288" r:id="rId36"/>
    <p:sldId id="289" r:id="rId37"/>
    <p:sldId id="290" r:id="rId38"/>
    <p:sldId id="291" r:id="rId39"/>
    <p:sldId id="292" r:id="rId40"/>
    <p:sldId id="293" r:id="rId41"/>
    <p:sldId id="294" r:id="rId42"/>
    <p:sldId id="295" r:id="rId43"/>
    <p:sldId id="364" r:id="rId44"/>
    <p:sldId id="365" r:id="rId45"/>
    <p:sldId id="366" r:id="rId46"/>
    <p:sldId id="367" r:id="rId47"/>
    <p:sldId id="368" r:id="rId48"/>
    <p:sldId id="369" r:id="rId49"/>
    <p:sldId id="296" r:id="rId50"/>
    <p:sldId id="297" r:id="rId51"/>
    <p:sldId id="370" r:id="rId52"/>
    <p:sldId id="371" r:id="rId53"/>
    <p:sldId id="372" r:id="rId54"/>
    <p:sldId id="373" r:id="rId55"/>
    <p:sldId id="374" r:id="rId56"/>
    <p:sldId id="375" r:id="rId57"/>
    <p:sldId id="376" r:id="rId58"/>
    <p:sldId id="377" r:id="rId59"/>
    <p:sldId id="298" r:id="rId60"/>
    <p:sldId id="299" r:id="rId61"/>
    <p:sldId id="300" r:id="rId62"/>
    <p:sldId id="301" r:id="rId63"/>
    <p:sldId id="302" r:id="rId64"/>
    <p:sldId id="303" r:id="rId65"/>
    <p:sldId id="304" r:id="rId66"/>
    <p:sldId id="305" r:id="rId67"/>
    <p:sldId id="306" r:id="rId68"/>
    <p:sldId id="361" r:id="rId69"/>
    <p:sldId id="320" r:id="rId70"/>
    <p:sldId id="321" r:id="rId71"/>
    <p:sldId id="322" r:id="rId72"/>
    <p:sldId id="307" r:id="rId73"/>
    <p:sldId id="308" r:id="rId74"/>
    <p:sldId id="309" r:id="rId75"/>
    <p:sldId id="310" r:id="rId76"/>
    <p:sldId id="311" r:id="rId77"/>
    <p:sldId id="312" r:id="rId78"/>
    <p:sldId id="313" r:id="rId79"/>
    <p:sldId id="314" r:id="rId80"/>
    <p:sldId id="315" r:id="rId81"/>
    <p:sldId id="316" r:id="rId82"/>
    <p:sldId id="317" r:id="rId83"/>
    <p:sldId id="318" r:id="rId84"/>
    <p:sldId id="319" r:id="rId85"/>
    <p:sldId id="325" r:id="rId86"/>
    <p:sldId id="326" r:id="rId87"/>
    <p:sldId id="327" r:id="rId88"/>
    <p:sldId id="328" r:id="rId89"/>
    <p:sldId id="329" r:id="rId90"/>
    <p:sldId id="330" r:id="rId91"/>
    <p:sldId id="331" r:id="rId92"/>
    <p:sldId id="332" r:id="rId93"/>
    <p:sldId id="333" r:id="rId94"/>
    <p:sldId id="334" r:id="rId95"/>
    <p:sldId id="335" r:id="rId96"/>
    <p:sldId id="336" r:id="rId97"/>
    <p:sldId id="337" r:id="rId98"/>
    <p:sldId id="338" r:id="rId99"/>
    <p:sldId id="339" r:id="rId100"/>
    <p:sldId id="340" r:id="rId101"/>
    <p:sldId id="341" r:id="rId102"/>
    <p:sldId id="342" r:id="rId103"/>
    <p:sldId id="343" r:id="rId104"/>
    <p:sldId id="344" r:id="rId105"/>
    <p:sldId id="345" r:id="rId106"/>
    <p:sldId id="346" r:id="rId107"/>
    <p:sldId id="347" r:id="rId108"/>
    <p:sldId id="348" r:id="rId109"/>
    <p:sldId id="349" r:id="rId110"/>
    <p:sldId id="350" r:id="rId111"/>
    <p:sldId id="351" r:id="rId112"/>
    <p:sldId id="352" r:id="rId113"/>
    <p:sldId id="353" r:id="rId114"/>
    <p:sldId id="354" r:id="rId115"/>
    <p:sldId id="355" r:id="rId116"/>
    <p:sldId id="356" r:id="rId117"/>
    <p:sldId id="357" r:id="rId118"/>
    <p:sldId id="358" r:id="rId119"/>
    <p:sldId id="359" r:id="rId120"/>
    <p:sldId id="360" r:id="rId121"/>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65" autoAdjust="0"/>
    <p:restoredTop sz="94611"/>
  </p:normalViewPr>
  <p:slideViewPr>
    <p:cSldViewPr snapToGrid="0" snapToObjects="1">
      <p:cViewPr varScale="1">
        <p:scale>
          <a:sx n="76" d="100"/>
          <a:sy n="76" d="100"/>
        </p:scale>
        <p:origin x="107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formatet för bakgrundsrubriken</a:t>
            </a:r>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2BBF9E5A-2FEF-A641-9315-E1AC5019E511}" type="datetimeFigureOut">
              <a:rPr lang="sv-SE" smtClean="0"/>
              <a:t>2019-08-02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E9FFEC5-B592-9842-8D5B-1B303213D39B}" type="slidenum">
              <a:rPr lang="sv-SE" smtClean="0"/>
              <a:t>‹#›</a:t>
            </a:fld>
            <a:endParaRPr lang="sv-SE"/>
          </a:p>
        </p:txBody>
      </p:sp>
    </p:spTree>
    <p:extLst>
      <p:ext uri="{BB962C8B-B14F-4D97-AF65-F5344CB8AC3E}">
        <p14:creationId xmlns:p14="http://schemas.microsoft.com/office/powerpoint/2010/main" val="91369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formatet för bakgrundsrubriken</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2BBF9E5A-2FEF-A641-9315-E1AC5019E511}" type="datetimeFigureOut">
              <a:rPr lang="sv-SE" smtClean="0"/>
              <a:t>2019-08-02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E9FFEC5-B592-9842-8D5B-1B303213D39B}" type="slidenum">
              <a:rPr lang="sv-SE" smtClean="0"/>
              <a:t>‹#›</a:t>
            </a:fld>
            <a:endParaRPr lang="sv-SE"/>
          </a:p>
        </p:txBody>
      </p:sp>
    </p:spTree>
    <p:extLst>
      <p:ext uri="{BB962C8B-B14F-4D97-AF65-F5344CB8AC3E}">
        <p14:creationId xmlns:p14="http://schemas.microsoft.com/office/powerpoint/2010/main" val="1360898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formatet för bakgrundsrubriken</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2BBF9E5A-2FEF-A641-9315-E1AC5019E511}" type="datetimeFigureOut">
              <a:rPr lang="sv-SE" smtClean="0"/>
              <a:t>2019-08-02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E9FFEC5-B592-9842-8D5B-1B303213D39B}" type="slidenum">
              <a:rPr lang="sv-SE" smtClean="0"/>
              <a:t>‹#›</a:t>
            </a:fld>
            <a:endParaRPr lang="sv-SE"/>
          </a:p>
        </p:txBody>
      </p:sp>
    </p:spTree>
    <p:extLst>
      <p:ext uri="{BB962C8B-B14F-4D97-AF65-F5344CB8AC3E}">
        <p14:creationId xmlns:p14="http://schemas.microsoft.com/office/powerpoint/2010/main" val="1912753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formatet för bakgrundsrubriken</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2BBF9E5A-2FEF-A641-9315-E1AC5019E511}" type="datetimeFigureOut">
              <a:rPr lang="sv-SE" smtClean="0"/>
              <a:t>2019-08-02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E9FFEC5-B592-9842-8D5B-1B303213D39B}" type="slidenum">
              <a:rPr lang="sv-SE" smtClean="0"/>
              <a:t>‹#›</a:t>
            </a:fld>
            <a:endParaRPr lang="sv-SE"/>
          </a:p>
        </p:txBody>
      </p:sp>
    </p:spTree>
    <p:extLst>
      <p:ext uri="{BB962C8B-B14F-4D97-AF65-F5344CB8AC3E}">
        <p14:creationId xmlns:p14="http://schemas.microsoft.com/office/powerpoint/2010/main" val="190630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formatet för bakgrundsrubriken</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2BBF9E5A-2FEF-A641-9315-E1AC5019E511}" type="datetimeFigureOut">
              <a:rPr lang="sv-SE" smtClean="0"/>
              <a:t>2019-08-02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E9FFEC5-B592-9842-8D5B-1B303213D39B}" type="slidenum">
              <a:rPr lang="sv-SE" smtClean="0"/>
              <a:t>‹#›</a:t>
            </a:fld>
            <a:endParaRPr lang="sv-SE"/>
          </a:p>
        </p:txBody>
      </p:sp>
    </p:spTree>
    <p:extLst>
      <p:ext uri="{BB962C8B-B14F-4D97-AF65-F5344CB8AC3E}">
        <p14:creationId xmlns:p14="http://schemas.microsoft.com/office/powerpoint/2010/main" val="2035435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formatet för bakgrundsrubriken</a:t>
            </a:r>
          </a:p>
        </p:txBody>
      </p:sp>
      <p:sp>
        <p:nvSpPr>
          <p:cNvPr id="3" name="Platshållare för innehåll 2"/>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2BBF9E5A-2FEF-A641-9315-E1AC5019E511}" type="datetimeFigureOut">
              <a:rPr lang="sv-SE" smtClean="0"/>
              <a:t>2019-08-02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5E9FFEC5-B592-9842-8D5B-1B303213D39B}" type="slidenum">
              <a:rPr lang="sv-SE" smtClean="0"/>
              <a:t>‹#›</a:t>
            </a:fld>
            <a:endParaRPr lang="sv-SE"/>
          </a:p>
        </p:txBody>
      </p:sp>
    </p:spTree>
    <p:extLst>
      <p:ext uri="{BB962C8B-B14F-4D97-AF65-F5344CB8AC3E}">
        <p14:creationId xmlns:p14="http://schemas.microsoft.com/office/powerpoint/2010/main" val="148775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formatet för bakgrundsrubriken</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2BBF9E5A-2FEF-A641-9315-E1AC5019E511}" type="datetimeFigureOut">
              <a:rPr lang="sv-SE" smtClean="0"/>
              <a:t>2019-08-02</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5E9FFEC5-B592-9842-8D5B-1B303213D39B}" type="slidenum">
              <a:rPr lang="sv-SE" smtClean="0"/>
              <a:t>‹#›</a:t>
            </a:fld>
            <a:endParaRPr lang="sv-SE"/>
          </a:p>
        </p:txBody>
      </p:sp>
    </p:spTree>
    <p:extLst>
      <p:ext uri="{BB962C8B-B14F-4D97-AF65-F5344CB8AC3E}">
        <p14:creationId xmlns:p14="http://schemas.microsoft.com/office/powerpoint/2010/main" val="795501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formatet för bakgrundsrubriken</a:t>
            </a:r>
          </a:p>
        </p:txBody>
      </p:sp>
      <p:sp>
        <p:nvSpPr>
          <p:cNvPr id="3" name="Platshållare för datum 2"/>
          <p:cNvSpPr>
            <a:spLocks noGrp="1"/>
          </p:cNvSpPr>
          <p:nvPr>
            <p:ph type="dt" sz="half" idx="10"/>
          </p:nvPr>
        </p:nvSpPr>
        <p:spPr/>
        <p:txBody>
          <a:bodyPr/>
          <a:lstStyle/>
          <a:p>
            <a:fld id="{2BBF9E5A-2FEF-A641-9315-E1AC5019E511}" type="datetimeFigureOut">
              <a:rPr lang="sv-SE" smtClean="0"/>
              <a:t>2019-08-02</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5E9FFEC5-B592-9842-8D5B-1B303213D39B}" type="slidenum">
              <a:rPr lang="sv-SE" smtClean="0"/>
              <a:t>‹#›</a:t>
            </a:fld>
            <a:endParaRPr lang="sv-SE"/>
          </a:p>
        </p:txBody>
      </p:sp>
    </p:spTree>
    <p:extLst>
      <p:ext uri="{BB962C8B-B14F-4D97-AF65-F5344CB8AC3E}">
        <p14:creationId xmlns:p14="http://schemas.microsoft.com/office/powerpoint/2010/main" val="1916276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2BBF9E5A-2FEF-A641-9315-E1AC5019E511}" type="datetimeFigureOut">
              <a:rPr lang="sv-SE" smtClean="0"/>
              <a:t>2019-08-02</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5E9FFEC5-B592-9842-8D5B-1B303213D39B}" type="slidenum">
              <a:rPr lang="sv-SE" smtClean="0"/>
              <a:t>‹#›</a:t>
            </a:fld>
            <a:endParaRPr lang="sv-SE"/>
          </a:p>
        </p:txBody>
      </p:sp>
    </p:spTree>
    <p:extLst>
      <p:ext uri="{BB962C8B-B14F-4D97-AF65-F5344CB8AC3E}">
        <p14:creationId xmlns:p14="http://schemas.microsoft.com/office/powerpoint/2010/main" val="1054763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formatet för bakgrundsrubriken</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2BBF9E5A-2FEF-A641-9315-E1AC5019E511}" type="datetimeFigureOut">
              <a:rPr lang="sv-SE" smtClean="0"/>
              <a:t>2019-08-02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5E9FFEC5-B592-9842-8D5B-1B303213D39B}" type="slidenum">
              <a:rPr lang="sv-SE" smtClean="0"/>
              <a:t>‹#›</a:t>
            </a:fld>
            <a:endParaRPr lang="sv-SE"/>
          </a:p>
        </p:txBody>
      </p:sp>
    </p:spTree>
    <p:extLst>
      <p:ext uri="{BB962C8B-B14F-4D97-AF65-F5344CB8AC3E}">
        <p14:creationId xmlns:p14="http://schemas.microsoft.com/office/powerpoint/2010/main" val="20872483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formatet för bakgrundsrubriken</a:t>
            </a:r>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2BBF9E5A-2FEF-A641-9315-E1AC5019E511}" type="datetimeFigureOut">
              <a:rPr lang="sv-SE" smtClean="0"/>
              <a:t>2019-08-02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5E9FFEC5-B592-9842-8D5B-1B303213D39B}" type="slidenum">
              <a:rPr lang="sv-SE" smtClean="0"/>
              <a:t>‹#›</a:t>
            </a:fld>
            <a:endParaRPr lang="sv-SE"/>
          </a:p>
        </p:txBody>
      </p:sp>
    </p:spTree>
    <p:extLst>
      <p:ext uri="{BB962C8B-B14F-4D97-AF65-F5344CB8AC3E}">
        <p14:creationId xmlns:p14="http://schemas.microsoft.com/office/powerpoint/2010/main" val="1237308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formatet för bakgrundsrubriken</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BF9E5A-2FEF-A641-9315-E1AC5019E511}" type="datetimeFigureOut">
              <a:rPr lang="sv-SE" smtClean="0"/>
              <a:t>2019-08-02</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9FFEC5-B592-9842-8D5B-1B303213D39B}" type="slidenum">
              <a:rPr lang="sv-SE" smtClean="0"/>
              <a:t>‹#›</a:t>
            </a:fld>
            <a:endParaRPr lang="sv-SE"/>
          </a:p>
        </p:txBody>
      </p:sp>
    </p:spTree>
    <p:extLst>
      <p:ext uri="{BB962C8B-B14F-4D97-AF65-F5344CB8AC3E}">
        <p14:creationId xmlns:p14="http://schemas.microsoft.com/office/powerpoint/2010/main" val="12612543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medicinare.n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a:t>ERL</a:t>
            </a:r>
          </a:p>
        </p:txBody>
      </p:sp>
      <p:sp>
        <p:nvSpPr>
          <p:cNvPr id="3" name="Underrubrik 2"/>
          <p:cNvSpPr>
            <a:spLocks noGrp="1"/>
          </p:cNvSpPr>
          <p:nvPr>
            <p:ph type="subTitle" idx="1"/>
          </p:nvPr>
        </p:nvSpPr>
        <p:spPr>
          <a:xfrm>
            <a:off x="1524000" y="3602038"/>
            <a:ext cx="9144000" cy="2815540"/>
          </a:xfrm>
        </p:spPr>
        <p:txBody>
          <a:bodyPr>
            <a:normAutofit/>
          </a:bodyPr>
          <a:lstStyle/>
          <a:p>
            <a:r>
              <a:rPr lang="sv-SE" dirty="0"/>
              <a:t>Tentafrågor </a:t>
            </a:r>
          </a:p>
          <a:p>
            <a:endParaRPr lang="sv-SE" dirty="0"/>
          </a:p>
          <a:p>
            <a:r>
              <a:rPr lang="sv-SE" dirty="0"/>
              <a:t>Skapad av Stefan Albrektsson</a:t>
            </a:r>
          </a:p>
          <a:p>
            <a:r>
              <a:rPr lang="sv-SE" dirty="0"/>
              <a:t>Uppdaterad av Joakim Alm</a:t>
            </a:r>
          </a:p>
          <a:p>
            <a:r>
              <a:rPr lang="sv-SE" dirty="0"/>
              <a:t>Se mer frågor och lösningar på </a:t>
            </a:r>
            <a:r>
              <a:rPr lang="sv-SE" dirty="0">
                <a:hlinkClick r:id="rId2"/>
              </a:rPr>
              <a:t>https://www.medicinare.nu/</a:t>
            </a:r>
            <a:endParaRPr lang="sv-SE" dirty="0"/>
          </a:p>
        </p:txBody>
      </p:sp>
    </p:spTree>
    <p:extLst>
      <p:ext uri="{BB962C8B-B14F-4D97-AF65-F5344CB8AC3E}">
        <p14:creationId xmlns:p14="http://schemas.microsoft.com/office/powerpoint/2010/main" val="1957429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Förslag på svar: </a:t>
            </a:r>
          </a:p>
          <a:p>
            <a:r>
              <a:rPr lang="sv-SE" dirty="0"/>
              <a:t>Vid apoptos frisätts </a:t>
            </a:r>
            <a:r>
              <a:rPr lang="sv-SE" dirty="0" err="1"/>
              <a:t>cytokrom</a:t>
            </a:r>
            <a:r>
              <a:rPr lang="sv-SE" dirty="0"/>
              <a:t> c från mitokondrien vilket leder till bildande av </a:t>
            </a:r>
            <a:r>
              <a:rPr lang="sv-SE" b="1" dirty="0"/>
              <a:t>apoptosomen</a:t>
            </a:r>
            <a:r>
              <a:rPr lang="sv-SE" dirty="0"/>
              <a:t> och aktivering av </a:t>
            </a:r>
            <a:r>
              <a:rPr lang="sv-SE" b="1" dirty="0" err="1"/>
              <a:t>caspaskaskaden</a:t>
            </a:r>
            <a:r>
              <a:rPr lang="sv-SE" dirty="0"/>
              <a:t>. </a:t>
            </a:r>
            <a:r>
              <a:rPr lang="sv-SE" b="1" dirty="0" err="1"/>
              <a:t>Bcl</a:t>
            </a:r>
            <a:r>
              <a:rPr lang="sv-SE" b="1" dirty="0"/>
              <a:t> - 2 motverkar frisättningen av </a:t>
            </a:r>
            <a:r>
              <a:rPr lang="sv-SE" b="1" dirty="0" err="1"/>
              <a:t>cytokrom</a:t>
            </a:r>
            <a:r>
              <a:rPr lang="sv-SE" b="1" dirty="0"/>
              <a:t> c och hindrar därmed apoptos</a:t>
            </a:r>
            <a:r>
              <a:rPr lang="sv-SE" dirty="0"/>
              <a:t>. I den </a:t>
            </a:r>
            <a:r>
              <a:rPr lang="sv-SE" dirty="0" err="1"/>
              <a:t>proliferativa</a:t>
            </a:r>
            <a:r>
              <a:rPr lang="sv-SE" dirty="0"/>
              <a:t> fasen är uttrycket av </a:t>
            </a:r>
            <a:r>
              <a:rPr lang="sv-SE" b="1" dirty="0" err="1"/>
              <a:t>Bcl</a:t>
            </a:r>
            <a:r>
              <a:rPr lang="sv-SE" b="1" dirty="0"/>
              <a:t> - 2 högt </a:t>
            </a:r>
            <a:r>
              <a:rPr lang="sv-SE" dirty="0"/>
              <a:t>vilket betyder att celldöd i epitelceller förhindras. Under sekretionsfasen minskar mängden </a:t>
            </a:r>
            <a:r>
              <a:rPr lang="sv-SE" b="1" dirty="0" err="1"/>
              <a:t>Bcl</a:t>
            </a:r>
            <a:r>
              <a:rPr lang="sv-SE" b="1" dirty="0"/>
              <a:t> - 2 och möjligheten för </a:t>
            </a:r>
            <a:r>
              <a:rPr lang="sv-SE" b="1" dirty="0" err="1"/>
              <a:t>cytokrom</a:t>
            </a:r>
            <a:r>
              <a:rPr lang="sv-SE" b="1" dirty="0"/>
              <a:t> c </a:t>
            </a:r>
            <a:r>
              <a:rPr lang="sv-SE" dirty="0"/>
              <a:t>att frisättas och stimulera apoptos i epitelceller ökar. </a:t>
            </a:r>
          </a:p>
          <a:p>
            <a:endParaRPr lang="sv-SE" dirty="0"/>
          </a:p>
          <a:p>
            <a:endParaRPr lang="sv-SE" dirty="0"/>
          </a:p>
        </p:txBody>
      </p:sp>
    </p:spTree>
    <p:extLst>
      <p:ext uri="{BB962C8B-B14F-4D97-AF65-F5344CB8AC3E}">
        <p14:creationId xmlns:p14="http://schemas.microsoft.com/office/powerpoint/2010/main" val="85395418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Förslag på svar: </a:t>
            </a:r>
          </a:p>
          <a:p>
            <a:r>
              <a:rPr lang="sv-SE" b="1" dirty="0"/>
              <a:t>Ektoderm</a:t>
            </a:r>
            <a:r>
              <a:rPr lang="sv-SE" dirty="0"/>
              <a:t>: Nervsystemet, epidermis, (bröstkörtel, emalj, lins, inneröra, </a:t>
            </a:r>
            <a:r>
              <a:rPr lang="sv-SE" dirty="0" err="1"/>
              <a:t>melanocyter</a:t>
            </a:r>
            <a:r>
              <a:rPr lang="sv-SE" dirty="0"/>
              <a:t>) </a:t>
            </a:r>
          </a:p>
          <a:p>
            <a:r>
              <a:rPr lang="sv-SE" b="1" dirty="0" err="1"/>
              <a:t>Mesoderm</a:t>
            </a:r>
            <a:r>
              <a:rPr lang="sv-SE" dirty="0"/>
              <a:t>: Muskler, skelett, brosk, bindväv och </a:t>
            </a:r>
            <a:r>
              <a:rPr lang="sv-SE" dirty="0" err="1"/>
              <a:t>hjärta,Urogenitalsystemet</a:t>
            </a:r>
            <a:r>
              <a:rPr lang="sv-SE" dirty="0"/>
              <a:t>, blod, immunceller, mjälte, </a:t>
            </a:r>
            <a:r>
              <a:rPr lang="sv-SE" dirty="0" err="1"/>
              <a:t>pleura</a:t>
            </a:r>
            <a:r>
              <a:rPr lang="sv-SE" dirty="0"/>
              <a:t>/</a:t>
            </a:r>
            <a:r>
              <a:rPr lang="sv-SE" dirty="0" err="1"/>
              <a:t>peritoneum</a:t>
            </a:r>
            <a:r>
              <a:rPr lang="sv-SE" dirty="0"/>
              <a:t> </a:t>
            </a:r>
          </a:p>
          <a:p>
            <a:r>
              <a:rPr lang="sv-SE" b="1" dirty="0" err="1"/>
              <a:t>Endoderm</a:t>
            </a:r>
            <a:r>
              <a:rPr lang="sv-SE" dirty="0"/>
              <a:t>: </a:t>
            </a:r>
            <a:r>
              <a:rPr lang="sv-SE" dirty="0" err="1"/>
              <a:t>Mag</a:t>
            </a:r>
            <a:r>
              <a:rPr lang="sv-SE" dirty="0"/>
              <a:t> - tarmkanalens parenkymceller, lever, </a:t>
            </a:r>
            <a:r>
              <a:rPr lang="sv-SE" dirty="0" err="1"/>
              <a:t>pancreas</a:t>
            </a:r>
            <a:r>
              <a:rPr lang="sv-SE" dirty="0"/>
              <a:t>, lungorna Urinblåsa, </a:t>
            </a:r>
            <a:r>
              <a:rPr lang="sv-SE" dirty="0" err="1"/>
              <a:t>thyroidea</a:t>
            </a:r>
            <a:r>
              <a:rPr lang="sv-SE" dirty="0"/>
              <a:t>/</a:t>
            </a:r>
            <a:r>
              <a:rPr lang="sv-SE" dirty="0" err="1"/>
              <a:t>parathyroidea</a:t>
            </a:r>
            <a:r>
              <a:rPr lang="sv-SE" dirty="0"/>
              <a:t> </a:t>
            </a:r>
          </a:p>
          <a:p>
            <a:endParaRPr lang="sv-SE" dirty="0"/>
          </a:p>
        </p:txBody>
      </p:sp>
    </p:spTree>
    <p:extLst>
      <p:ext uri="{BB962C8B-B14F-4D97-AF65-F5344CB8AC3E}">
        <p14:creationId xmlns:p14="http://schemas.microsoft.com/office/powerpoint/2010/main" val="22266716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normAutofit fontScale="92500" lnSpcReduction="20000"/>
          </a:bodyPr>
          <a:lstStyle/>
          <a:p>
            <a:r>
              <a:rPr lang="sv-SE" b="1" dirty="0"/>
              <a:t>Fråga 24 (1 p </a:t>
            </a:r>
            <a:r>
              <a:rPr lang="sv-SE" b="1" dirty="0" err="1"/>
              <a:t>oäng</a:t>
            </a:r>
            <a:r>
              <a:rPr lang="sv-SE" b="1" dirty="0"/>
              <a:t> ) : </a:t>
            </a:r>
            <a:endParaRPr lang="sv-SE" dirty="0"/>
          </a:p>
          <a:p>
            <a:r>
              <a:rPr lang="sv-SE" dirty="0"/>
              <a:t>En embryonal stamcell kan injekteras i en </a:t>
            </a:r>
            <a:r>
              <a:rPr lang="sv-SE" dirty="0" err="1"/>
              <a:t>blastocyst</a:t>
            </a:r>
            <a:r>
              <a:rPr lang="sv-SE" dirty="0"/>
              <a:t> för att på så sätt bidra till alla vävnader i djuret. Vilken färg på pälsen får en mus som genererats genom injektion av embryonala stamceller från en svart mus i en </a:t>
            </a:r>
            <a:r>
              <a:rPr lang="sv-SE" dirty="0" err="1"/>
              <a:t>blastocyst</a:t>
            </a:r>
            <a:r>
              <a:rPr lang="sv-SE" dirty="0"/>
              <a:t> från en vit mus? </a:t>
            </a:r>
          </a:p>
          <a:p>
            <a:r>
              <a:rPr lang="sv-SE" dirty="0"/>
              <a:t>Alternativ: </a:t>
            </a:r>
          </a:p>
          <a:p>
            <a:r>
              <a:rPr lang="sv-SE" dirty="0"/>
              <a:t>a) Musen blir helt svart </a:t>
            </a:r>
          </a:p>
          <a:p>
            <a:r>
              <a:rPr lang="sv-SE" dirty="0"/>
              <a:t>b) Musen blir helt vit </a:t>
            </a:r>
          </a:p>
          <a:p>
            <a:r>
              <a:rPr lang="sv-SE" dirty="0"/>
              <a:t>c) Musen blir helt grå </a:t>
            </a:r>
          </a:p>
          <a:p>
            <a:r>
              <a:rPr lang="sv-SE" dirty="0"/>
              <a:t>d) Musen blir grå med svarta fläckar </a:t>
            </a:r>
          </a:p>
          <a:p>
            <a:r>
              <a:rPr lang="sv-SE" dirty="0"/>
              <a:t>e) Musen blir vit med svarta fläckar </a:t>
            </a:r>
          </a:p>
          <a:p>
            <a:endParaRPr lang="sv-SE" dirty="0"/>
          </a:p>
        </p:txBody>
      </p:sp>
    </p:spTree>
    <p:extLst>
      <p:ext uri="{BB962C8B-B14F-4D97-AF65-F5344CB8AC3E}">
        <p14:creationId xmlns:p14="http://schemas.microsoft.com/office/powerpoint/2010/main" val="176134965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E</a:t>
            </a:r>
          </a:p>
          <a:p>
            <a:endParaRPr lang="sv-SE" dirty="0"/>
          </a:p>
        </p:txBody>
      </p:sp>
    </p:spTree>
    <p:extLst>
      <p:ext uri="{BB962C8B-B14F-4D97-AF65-F5344CB8AC3E}">
        <p14:creationId xmlns:p14="http://schemas.microsoft.com/office/powerpoint/2010/main" val="208912856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40 (1 poäng ) : </a:t>
            </a:r>
            <a:r>
              <a:rPr lang="sv-SE" dirty="0"/>
              <a:t>Vilket hypofyshormon regleras övervägande via hämning av frisättningen? </a:t>
            </a:r>
          </a:p>
          <a:p>
            <a:r>
              <a:rPr lang="sv-SE" dirty="0"/>
              <a:t>Alternativ: </a:t>
            </a:r>
          </a:p>
          <a:p>
            <a:r>
              <a:rPr lang="sv-SE" dirty="0"/>
              <a:t>a. GH (</a:t>
            </a:r>
            <a:r>
              <a:rPr lang="sv-SE" dirty="0" err="1"/>
              <a:t>growth</a:t>
            </a:r>
            <a:r>
              <a:rPr lang="sv-SE" dirty="0"/>
              <a:t> </a:t>
            </a:r>
            <a:r>
              <a:rPr lang="sv-SE" dirty="0" err="1"/>
              <a:t>hormone</a:t>
            </a:r>
            <a:r>
              <a:rPr lang="sv-SE" dirty="0"/>
              <a:t>) </a:t>
            </a:r>
          </a:p>
          <a:p>
            <a:r>
              <a:rPr lang="sv-SE" dirty="0"/>
              <a:t>b. TSH </a:t>
            </a:r>
          </a:p>
          <a:p>
            <a:r>
              <a:rPr lang="sv-SE" dirty="0"/>
              <a:t>c. ACTH </a:t>
            </a:r>
          </a:p>
          <a:p>
            <a:r>
              <a:rPr lang="sv-SE" dirty="0"/>
              <a:t>d. LH/FSH </a:t>
            </a:r>
          </a:p>
          <a:p>
            <a:r>
              <a:rPr lang="sv-SE" dirty="0"/>
              <a:t>e. Prolaktin </a:t>
            </a:r>
          </a:p>
          <a:p>
            <a:endParaRPr lang="sv-SE" dirty="0"/>
          </a:p>
        </p:txBody>
      </p:sp>
    </p:spTree>
    <p:extLst>
      <p:ext uri="{BB962C8B-B14F-4D97-AF65-F5344CB8AC3E}">
        <p14:creationId xmlns:p14="http://schemas.microsoft.com/office/powerpoint/2010/main" val="202356589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E</a:t>
            </a:r>
          </a:p>
        </p:txBody>
      </p:sp>
    </p:spTree>
    <p:extLst>
      <p:ext uri="{BB962C8B-B14F-4D97-AF65-F5344CB8AC3E}">
        <p14:creationId xmlns:p14="http://schemas.microsoft.com/office/powerpoint/2010/main" val="212824683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Vilka hormon har kolesterol som prekursor? </a:t>
            </a:r>
          </a:p>
          <a:p>
            <a:r>
              <a:rPr lang="sv-SE" dirty="0"/>
              <a:t>Alternativ: </a:t>
            </a:r>
          </a:p>
          <a:p>
            <a:r>
              <a:rPr lang="sv-SE" dirty="0"/>
              <a:t>a. Insulin och aldosteron </a:t>
            </a:r>
          </a:p>
          <a:p>
            <a:r>
              <a:rPr lang="sv-SE" dirty="0"/>
              <a:t>b. Aldosteron och testosteron </a:t>
            </a:r>
          </a:p>
          <a:p>
            <a:r>
              <a:rPr lang="sv-SE" dirty="0"/>
              <a:t>c. ACTH och testosteron </a:t>
            </a:r>
          </a:p>
          <a:p>
            <a:r>
              <a:rPr lang="sv-SE" dirty="0"/>
              <a:t>d. Testosteron och prolaktin </a:t>
            </a:r>
          </a:p>
          <a:p>
            <a:r>
              <a:rPr lang="sv-SE" dirty="0"/>
              <a:t>e. Prolaktin och aldosteron </a:t>
            </a:r>
          </a:p>
          <a:p>
            <a:endParaRPr lang="sv-SE" dirty="0"/>
          </a:p>
        </p:txBody>
      </p:sp>
    </p:spTree>
    <p:extLst>
      <p:ext uri="{BB962C8B-B14F-4D97-AF65-F5344CB8AC3E}">
        <p14:creationId xmlns:p14="http://schemas.microsoft.com/office/powerpoint/2010/main" val="92370115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B</a:t>
            </a:r>
          </a:p>
        </p:txBody>
      </p:sp>
    </p:spTree>
    <p:extLst>
      <p:ext uri="{BB962C8B-B14F-4D97-AF65-F5344CB8AC3E}">
        <p14:creationId xmlns:p14="http://schemas.microsoft.com/office/powerpoint/2010/main" val="486061536"/>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normAutofit lnSpcReduction="10000"/>
          </a:bodyPr>
          <a:lstStyle/>
          <a:p>
            <a:r>
              <a:rPr lang="sv-SE" b="1" dirty="0"/>
              <a:t>Fråga 42 (1 p </a:t>
            </a:r>
            <a:r>
              <a:rPr lang="sv-SE" b="1" dirty="0" err="1"/>
              <a:t>oäng</a:t>
            </a:r>
            <a:r>
              <a:rPr lang="sv-SE" b="1" dirty="0"/>
              <a:t> ) : </a:t>
            </a:r>
            <a:endParaRPr lang="sv-SE" dirty="0"/>
          </a:p>
          <a:p>
            <a:r>
              <a:rPr lang="sv-SE" dirty="0"/>
              <a:t>Under </a:t>
            </a:r>
            <a:r>
              <a:rPr lang="sv-SE" b="1" dirty="0"/>
              <a:t>fosterlivet </a:t>
            </a:r>
            <a:r>
              <a:rPr lang="sv-SE" dirty="0"/>
              <a:t>bidrar hormoner till längdtillväxt. Vilka är de tre viktigaste? </a:t>
            </a:r>
          </a:p>
          <a:p>
            <a:r>
              <a:rPr lang="sv-SE" dirty="0"/>
              <a:t>Alternativ : </a:t>
            </a:r>
          </a:p>
          <a:p>
            <a:r>
              <a:rPr lang="sv-SE" dirty="0"/>
              <a:t>a) Insulin, </a:t>
            </a:r>
            <a:r>
              <a:rPr lang="sv-SE" dirty="0" err="1"/>
              <a:t>tyroxine</a:t>
            </a:r>
            <a:r>
              <a:rPr lang="sv-SE" dirty="0"/>
              <a:t> och kortisol </a:t>
            </a:r>
          </a:p>
          <a:p>
            <a:r>
              <a:rPr lang="sv-SE" dirty="0"/>
              <a:t>b) Insulin, IGF - I och IGF - II </a:t>
            </a:r>
          </a:p>
          <a:p>
            <a:r>
              <a:rPr lang="sv-SE" dirty="0"/>
              <a:t>c) Insulin, tillväxthormon (GH) och IGF - II </a:t>
            </a:r>
          </a:p>
          <a:p>
            <a:r>
              <a:rPr lang="sv-SE" dirty="0"/>
              <a:t>d) Tillväxthormon (GH), IGF - I och </a:t>
            </a:r>
            <a:r>
              <a:rPr lang="sv-SE" dirty="0" err="1"/>
              <a:t>tyroxin</a:t>
            </a:r>
            <a:r>
              <a:rPr lang="sv-SE" dirty="0"/>
              <a:t> </a:t>
            </a:r>
          </a:p>
          <a:p>
            <a:r>
              <a:rPr lang="sv-SE" dirty="0"/>
              <a:t>e) Tillväxthormon (GH), IGF - I och kortisol </a:t>
            </a:r>
          </a:p>
          <a:p>
            <a:endParaRPr lang="sv-SE" dirty="0"/>
          </a:p>
        </p:txBody>
      </p:sp>
    </p:spTree>
    <p:extLst>
      <p:ext uri="{BB962C8B-B14F-4D97-AF65-F5344CB8AC3E}">
        <p14:creationId xmlns:p14="http://schemas.microsoft.com/office/powerpoint/2010/main" val="7449834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B</a:t>
            </a:r>
          </a:p>
        </p:txBody>
      </p:sp>
    </p:spTree>
    <p:extLst>
      <p:ext uri="{BB962C8B-B14F-4D97-AF65-F5344CB8AC3E}">
        <p14:creationId xmlns:p14="http://schemas.microsoft.com/office/powerpoint/2010/main" val="110787122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normAutofit fontScale="92500" lnSpcReduction="10000"/>
          </a:bodyPr>
          <a:lstStyle/>
          <a:p>
            <a:endParaRPr lang="sv-SE" dirty="0"/>
          </a:p>
          <a:p>
            <a:r>
              <a:rPr lang="sv-SE" dirty="0"/>
              <a:t>IGF - I ökar längdtillväxt genom att reglera tre viktiga biologiska effekter: celldelning, programmerad celldöd och differentiering. Under </a:t>
            </a:r>
            <a:r>
              <a:rPr lang="sv-SE" b="1" dirty="0"/>
              <a:t>barndomen </a:t>
            </a:r>
            <a:r>
              <a:rPr lang="sv-SE" dirty="0"/>
              <a:t>stimuleras IGF - I produktion i olika vävnader av: </a:t>
            </a:r>
          </a:p>
          <a:p>
            <a:r>
              <a:rPr lang="sv-SE" dirty="0"/>
              <a:t>Alternativ: </a:t>
            </a:r>
          </a:p>
          <a:p>
            <a:r>
              <a:rPr lang="sv-SE" dirty="0"/>
              <a:t>a) GH i samverkan med insulin </a:t>
            </a:r>
          </a:p>
          <a:p>
            <a:r>
              <a:rPr lang="sv-SE" dirty="0"/>
              <a:t>b) GH </a:t>
            </a:r>
          </a:p>
          <a:p>
            <a:r>
              <a:rPr lang="sv-SE" dirty="0"/>
              <a:t>c) TSH </a:t>
            </a:r>
          </a:p>
          <a:p>
            <a:r>
              <a:rPr lang="sv-SE" dirty="0"/>
              <a:t>d) </a:t>
            </a:r>
            <a:r>
              <a:rPr lang="sv-SE" dirty="0" err="1"/>
              <a:t>GnRH</a:t>
            </a:r>
            <a:r>
              <a:rPr lang="sv-SE" dirty="0"/>
              <a:t> </a:t>
            </a:r>
          </a:p>
          <a:p>
            <a:r>
              <a:rPr lang="sv-SE" dirty="0"/>
              <a:t>e) GH i samverkan med insulin och </a:t>
            </a:r>
            <a:r>
              <a:rPr lang="sv-SE" dirty="0" err="1"/>
              <a:t>tyroxin</a:t>
            </a:r>
            <a:r>
              <a:rPr lang="sv-SE" dirty="0"/>
              <a:t> </a:t>
            </a:r>
          </a:p>
          <a:p>
            <a:endParaRPr lang="sv-SE" dirty="0"/>
          </a:p>
        </p:txBody>
      </p:sp>
    </p:spTree>
    <p:extLst>
      <p:ext uri="{BB962C8B-B14F-4D97-AF65-F5344CB8AC3E}">
        <p14:creationId xmlns:p14="http://schemas.microsoft.com/office/powerpoint/2010/main" val="16042468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Hur skiljer sig regleringen av prolaktinbildning från regleringen av FSH och LH i hypofysen? </a:t>
            </a:r>
          </a:p>
          <a:p>
            <a:endParaRPr lang="sv-SE" dirty="0"/>
          </a:p>
        </p:txBody>
      </p:sp>
    </p:spTree>
    <p:extLst>
      <p:ext uri="{BB962C8B-B14F-4D97-AF65-F5344CB8AC3E}">
        <p14:creationId xmlns:p14="http://schemas.microsoft.com/office/powerpoint/2010/main" val="774791201"/>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E</a:t>
            </a:r>
          </a:p>
        </p:txBody>
      </p:sp>
    </p:spTree>
    <p:extLst>
      <p:ext uri="{BB962C8B-B14F-4D97-AF65-F5344CB8AC3E}">
        <p14:creationId xmlns:p14="http://schemas.microsoft.com/office/powerpoint/2010/main" val="91899800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normAutofit lnSpcReduction="10000"/>
          </a:bodyPr>
          <a:lstStyle/>
          <a:p>
            <a:r>
              <a:rPr lang="sv-SE" b="1" dirty="0"/>
              <a:t>Forskning har varit fokuserad på två endokrina axlar som skulle kunna påverkas av svält under fostertillvaron och därmed präglas/programmeras för en ökad risk för utveckling av metabola syndromet senare i livet. Vilka är dessa endokrina axlar? </a:t>
            </a:r>
          </a:p>
          <a:p>
            <a:r>
              <a:rPr lang="sv-SE" dirty="0"/>
              <a:t>Alternativ : </a:t>
            </a:r>
          </a:p>
          <a:p>
            <a:r>
              <a:rPr lang="sv-SE" dirty="0"/>
              <a:t>a) GH - IGF - axeln och HPA axeln </a:t>
            </a:r>
          </a:p>
          <a:p>
            <a:r>
              <a:rPr lang="sv-SE" dirty="0"/>
              <a:t>b) </a:t>
            </a:r>
            <a:r>
              <a:rPr lang="sv-SE" dirty="0" err="1"/>
              <a:t>Tyroidea</a:t>
            </a:r>
            <a:r>
              <a:rPr lang="sv-SE" dirty="0"/>
              <a:t> axeln och HPA axeln </a:t>
            </a:r>
          </a:p>
          <a:p>
            <a:r>
              <a:rPr lang="sv-SE" dirty="0"/>
              <a:t>c) GH - IGF - axeln och gonad axeln </a:t>
            </a:r>
          </a:p>
          <a:p>
            <a:r>
              <a:rPr lang="sv-SE" dirty="0"/>
              <a:t>d) </a:t>
            </a:r>
            <a:r>
              <a:rPr lang="sv-SE" dirty="0" err="1"/>
              <a:t>Tyroidea</a:t>
            </a:r>
            <a:r>
              <a:rPr lang="sv-SE" dirty="0"/>
              <a:t> axeln och gonad axeln </a:t>
            </a:r>
          </a:p>
          <a:p>
            <a:r>
              <a:rPr lang="sv-SE" dirty="0"/>
              <a:t>e) Gonad axeln och HPA axeln </a:t>
            </a:r>
          </a:p>
          <a:p>
            <a:endParaRPr lang="sv-SE" dirty="0"/>
          </a:p>
        </p:txBody>
      </p:sp>
    </p:spTree>
    <p:extLst>
      <p:ext uri="{BB962C8B-B14F-4D97-AF65-F5344CB8AC3E}">
        <p14:creationId xmlns:p14="http://schemas.microsoft.com/office/powerpoint/2010/main" val="3698013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A</a:t>
            </a:r>
          </a:p>
        </p:txBody>
      </p:sp>
    </p:spTree>
    <p:extLst>
      <p:ext uri="{BB962C8B-B14F-4D97-AF65-F5344CB8AC3E}">
        <p14:creationId xmlns:p14="http://schemas.microsoft.com/office/powerpoint/2010/main" val="90242219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4 5 ( 1 p </a:t>
            </a:r>
            <a:r>
              <a:rPr lang="sv-SE" b="1" dirty="0" err="1"/>
              <a:t>oäng</a:t>
            </a:r>
            <a:r>
              <a:rPr lang="sv-SE" b="1" dirty="0"/>
              <a:t>): </a:t>
            </a:r>
            <a:endParaRPr lang="sv-SE" dirty="0"/>
          </a:p>
          <a:p>
            <a:r>
              <a:rPr lang="sv-SE" dirty="0"/>
              <a:t>Vad är det som gör att LH - toppen utlöses? </a:t>
            </a:r>
          </a:p>
          <a:p>
            <a:r>
              <a:rPr lang="sv-SE" dirty="0"/>
              <a:t>Alternativ: </a:t>
            </a:r>
          </a:p>
          <a:p>
            <a:r>
              <a:rPr lang="sv-SE" dirty="0"/>
              <a:t>a) </a:t>
            </a:r>
            <a:r>
              <a:rPr lang="sv-SE" dirty="0" err="1"/>
              <a:t>Östradiol</a:t>
            </a:r>
            <a:r>
              <a:rPr lang="sv-SE" dirty="0"/>
              <a:t> sjunker kraftigt och utövar positiv feedback på LH </a:t>
            </a:r>
          </a:p>
          <a:p>
            <a:r>
              <a:rPr lang="sv-SE" dirty="0"/>
              <a:t>b) Progesteron stiger kraftigt och utöver positiv feedback på LH </a:t>
            </a:r>
          </a:p>
          <a:p>
            <a:r>
              <a:rPr lang="sv-SE" dirty="0"/>
              <a:t>c) </a:t>
            </a:r>
            <a:r>
              <a:rPr lang="sv-SE" dirty="0" err="1"/>
              <a:t>Östradiol</a:t>
            </a:r>
            <a:r>
              <a:rPr lang="sv-SE" dirty="0"/>
              <a:t> stiger kraftigt och utövar positiv feedback på LH </a:t>
            </a:r>
          </a:p>
          <a:p>
            <a:r>
              <a:rPr lang="sv-SE" dirty="0"/>
              <a:t>d) Progesteron sjunker kraftigt och utöver positiv feedback på LH </a:t>
            </a:r>
          </a:p>
          <a:p>
            <a:endParaRPr lang="sv-SE" dirty="0"/>
          </a:p>
        </p:txBody>
      </p:sp>
    </p:spTree>
    <p:extLst>
      <p:ext uri="{BB962C8B-B14F-4D97-AF65-F5344CB8AC3E}">
        <p14:creationId xmlns:p14="http://schemas.microsoft.com/office/powerpoint/2010/main" val="1812287464"/>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C</a:t>
            </a:r>
          </a:p>
        </p:txBody>
      </p:sp>
    </p:spTree>
    <p:extLst>
      <p:ext uri="{BB962C8B-B14F-4D97-AF65-F5344CB8AC3E}">
        <p14:creationId xmlns:p14="http://schemas.microsoft.com/office/powerpoint/2010/main" val="135484204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46 ( 1 poäng): </a:t>
            </a:r>
            <a:endParaRPr lang="sv-SE" dirty="0"/>
          </a:p>
          <a:p>
            <a:r>
              <a:rPr lang="sv-SE" dirty="0"/>
              <a:t>Vilka är de tre viktigaste hormonerna som utövar negativ feedback på LH och FSH i </a:t>
            </a:r>
            <a:r>
              <a:rPr lang="sv-SE" dirty="0" err="1"/>
              <a:t>lutealfasen</a:t>
            </a:r>
            <a:r>
              <a:rPr lang="sv-SE" dirty="0"/>
              <a:t>? </a:t>
            </a:r>
          </a:p>
          <a:p>
            <a:r>
              <a:rPr lang="sv-SE" dirty="0"/>
              <a:t>Alternativ: </a:t>
            </a:r>
          </a:p>
          <a:p>
            <a:r>
              <a:rPr lang="sv-SE" dirty="0"/>
              <a:t>a) Progesteron, </a:t>
            </a:r>
            <a:r>
              <a:rPr lang="sv-SE" dirty="0" err="1"/>
              <a:t>östradiol</a:t>
            </a:r>
            <a:r>
              <a:rPr lang="sv-SE" dirty="0"/>
              <a:t> och </a:t>
            </a:r>
            <a:r>
              <a:rPr lang="sv-SE" dirty="0" err="1"/>
              <a:t>inhibin</a:t>
            </a:r>
            <a:r>
              <a:rPr lang="sv-SE" dirty="0"/>
              <a:t> </a:t>
            </a:r>
          </a:p>
          <a:p>
            <a:r>
              <a:rPr lang="sv-SE" dirty="0"/>
              <a:t>b) Progesteron, testosteron och </a:t>
            </a:r>
            <a:r>
              <a:rPr lang="sv-SE" dirty="0" err="1"/>
              <a:t>inhibin</a:t>
            </a:r>
            <a:r>
              <a:rPr lang="sv-SE" dirty="0"/>
              <a:t> </a:t>
            </a:r>
          </a:p>
          <a:p>
            <a:r>
              <a:rPr lang="sv-SE" dirty="0"/>
              <a:t>c) </a:t>
            </a:r>
            <a:r>
              <a:rPr lang="sv-SE" dirty="0" err="1"/>
              <a:t>Östradiol</a:t>
            </a:r>
            <a:r>
              <a:rPr lang="sv-SE" dirty="0"/>
              <a:t>, testosteron och </a:t>
            </a:r>
            <a:r>
              <a:rPr lang="sv-SE" dirty="0" err="1"/>
              <a:t>inhibin</a:t>
            </a:r>
            <a:r>
              <a:rPr lang="sv-SE" dirty="0"/>
              <a:t> </a:t>
            </a:r>
          </a:p>
          <a:p>
            <a:r>
              <a:rPr lang="sv-SE" dirty="0"/>
              <a:t>d) </a:t>
            </a:r>
            <a:r>
              <a:rPr lang="sv-SE" dirty="0" err="1"/>
              <a:t>Östradiol</a:t>
            </a:r>
            <a:r>
              <a:rPr lang="sv-SE" dirty="0"/>
              <a:t>, testosteron och progesteron </a:t>
            </a:r>
          </a:p>
          <a:p>
            <a:endParaRPr lang="sv-SE" dirty="0"/>
          </a:p>
        </p:txBody>
      </p:sp>
    </p:spTree>
    <p:extLst>
      <p:ext uri="{BB962C8B-B14F-4D97-AF65-F5344CB8AC3E}">
        <p14:creationId xmlns:p14="http://schemas.microsoft.com/office/powerpoint/2010/main" val="31297358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A</a:t>
            </a:r>
          </a:p>
        </p:txBody>
      </p:sp>
    </p:spTree>
    <p:extLst>
      <p:ext uri="{BB962C8B-B14F-4D97-AF65-F5344CB8AC3E}">
        <p14:creationId xmlns:p14="http://schemas.microsoft.com/office/powerpoint/2010/main" val="95952436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4 7 ( 1 poäng): </a:t>
            </a:r>
            <a:endParaRPr lang="sv-SE" dirty="0"/>
          </a:p>
          <a:p>
            <a:r>
              <a:rPr lang="sv-SE" dirty="0"/>
              <a:t>Vad händer med </a:t>
            </a:r>
            <a:r>
              <a:rPr lang="sv-SE" dirty="0" err="1"/>
              <a:t>endometriet</a:t>
            </a:r>
            <a:r>
              <a:rPr lang="sv-SE" dirty="0"/>
              <a:t> vid endast östrogenpåverkan i follikelfasen? </a:t>
            </a:r>
          </a:p>
          <a:p>
            <a:r>
              <a:rPr lang="sv-SE" dirty="0"/>
              <a:t>Alternativ: </a:t>
            </a:r>
          </a:p>
          <a:p>
            <a:r>
              <a:rPr lang="sv-SE" dirty="0"/>
              <a:t>a) </a:t>
            </a:r>
            <a:r>
              <a:rPr lang="sv-SE" dirty="0" err="1"/>
              <a:t>Endometriet</a:t>
            </a:r>
            <a:r>
              <a:rPr lang="sv-SE" dirty="0"/>
              <a:t> differentieras och </a:t>
            </a:r>
            <a:r>
              <a:rPr lang="sv-SE" dirty="0" err="1"/>
              <a:t>mitoser</a:t>
            </a:r>
            <a:r>
              <a:rPr lang="sv-SE" dirty="0"/>
              <a:t> avstannar. </a:t>
            </a:r>
          </a:p>
          <a:p>
            <a:r>
              <a:rPr lang="sv-SE" dirty="0"/>
              <a:t>b) </a:t>
            </a:r>
            <a:r>
              <a:rPr lang="sv-SE" dirty="0" err="1"/>
              <a:t>Endometriet</a:t>
            </a:r>
            <a:r>
              <a:rPr lang="sv-SE" dirty="0"/>
              <a:t> tillväxer och </a:t>
            </a:r>
            <a:r>
              <a:rPr lang="sv-SE" dirty="0" err="1"/>
              <a:t>mitoser</a:t>
            </a:r>
            <a:r>
              <a:rPr lang="sv-SE" dirty="0"/>
              <a:t> pågår. </a:t>
            </a:r>
          </a:p>
          <a:p>
            <a:r>
              <a:rPr lang="sv-SE" dirty="0"/>
              <a:t>c) </a:t>
            </a:r>
            <a:r>
              <a:rPr lang="sv-SE" dirty="0" err="1"/>
              <a:t>Endometriet</a:t>
            </a:r>
            <a:r>
              <a:rPr lang="sv-SE" dirty="0"/>
              <a:t> differentieras och </a:t>
            </a:r>
            <a:r>
              <a:rPr lang="sv-SE" dirty="0" err="1"/>
              <a:t>mitoser</a:t>
            </a:r>
            <a:r>
              <a:rPr lang="sv-SE" dirty="0"/>
              <a:t> pågår. </a:t>
            </a:r>
          </a:p>
          <a:p>
            <a:r>
              <a:rPr lang="sv-SE" dirty="0"/>
              <a:t>d) </a:t>
            </a:r>
            <a:r>
              <a:rPr lang="sv-SE" dirty="0" err="1"/>
              <a:t>Endometriet</a:t>
            </a:r>
            <a:r>
              <a:rPr lang="sv-SE" dirty="0"/>
              <a:t> tillväxer och </a:t>
            </a:r>
            <a:r>
              <a:rPr lang="sv-SE" dirty="0" err="1"/>
              <a:t>mitoser</a:t>
            </a:r>
            <a:r>
              <a:rPr lang="sv-SE" dirty="0"/>
              <a:t> avstannar. </a:t>
            </a:r>
          </a:p>
          <a:p>
            <a:endParaRPr lang="sv-SE" dirty="0"/>
          </a:p>
        </p:txBody>
      </p:sp>
    </p:spTree>
    <p:extLst>
      <p:ext uri="{BB962C8B-B14F-4D97-AF65-F5344CB8AC3E}">
        <p14:creationId xmlns:p14="http://schemas.microsoft.com/office/powerpoint/2010/main" val="1095298972"/>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B</a:t>
            </a:r>
          </a:p>
        </p:txBody>
      </p:sp>
    </p:spTree>
    <p:extLst>
      <p:ext uri="{BB962C8B-B14F-4D97-AF65-F5344CB8AC3E}">
        <p14:creationId xmlns:p14="http://schemas.microsoft.com/office/powerpoint/2010/main" val="46000032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normAutofit fontScale="92500" lnSpcReduction="20000"/>
          </a:bodyPr>
          <a:lstStyle/>
          <a:p>
            <a:r>
              <a:rPr lang="sv-SE" b="1" dirty="0"/>
              <a:t>Fråga 48 ( 1 poäng): </a:t>
            </a:r>
            <a:endParaRPr lang="sv-SE" dirty="0"/>
          </a:p>
          <a:p>
            <a:r>
              <a:rPr lang="sv-SE" dirty="0"/>
              <a:t>Ägganlagen i ovarierna minskar med tiden. Vad är det som är största skälet till att de minskar? </a:t>
            </a:r>
          </a:p>
          <a:p>
            <a:r>
              <a:rPr lang="sv-SE" dirty="0"/>
              <a:t>Alternativ: </a:t>
            </a:r>
          </a:p>
          <a:p>
            <a:r>
              <a:rPr lang="sv-SE" dirty="0"/>
              <a:t>a) Blodförsörjningen till ovarierna minskar med åldern och leder till syrebrist. </a:t>
            </a:r>
          </a:p>
          <a:p>
            <a:r>
              <a:rPr lang="sv-SE" dirty="0"/>
              <a:t>b) Hypofysens stimulering minskar och gör att ägganlagen inte kan utvecklas. </a:t>
            </a:r>
          </a:p>
          <a:p>
            <a:r>
              <a:rPr lang="sv-SE" dirty="0"/>
              <a:t>c) Follikeltillväxt och ovulation varje månad gör att de förbrukas allt eftersom. </a:t>
            </a:r>
          </a:p>
          <a:p>
            <a:r>
              <a:rPr lang="sv-SE" dirty="0"/>
              <a:t>d) De flesta genomgår </a:t>
            </a:r>
            <a:r>
              <a:rPr lang="sv-SE" dirty="0" err="1"/>
              <a:t>atresi</a:t>
            </a:r>
            <a:r>
              <a:rPr lang="sv-SE" dirty="0"/>
              <a:t> under alla perioder av livet inklusive fosterlivet. </a:t>
            </a:r>
          </a:p>
          <a:p>
            <a:endParaRPr lang="sv-SE" dirty="0"/>
          </a:p>
        </p:txBody>
      </p:sp>
    </p:spTree>
    <p:extLst>
      <p:ext uri="{BB962C8B-B14F-4D97-AF65-F5344CB8AC3E}">
        <p14:creationId xmlns:p14="http://schemas.microsoft.com/office/powerpoint/2010/main" val="13699843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Hypofysens framlobshormoner har, med </a:t>
            </a:r>
            <a:r>
              <a:rPr lang="sv-SE" b="1" dirty="0"/>
              <a:t>undantag av prolaktin</a:t>
            </a:r>
            <a:r>
              <a:rPr lang="sv-SE" dirty="0"/>
              <a:t>, överordnade</a:t>
            </a:r>
            <a:r>
              <a:rPr lang="sv-SE" b="1" dirty="0"/>
              <a:t>, </a:t>
            </a:r>
            <a:r>
              <a:rPr lang="sv-SE" b="1" dirty="0" err="1"/>
              <a:t>hypotalamiska</a:t>
            </a:r>
            <a:r>
              <a:rPr lang="sv-SE" b="1" dirty="0"/>
              <a:t> hormon som stimulerar insöndringen</a:t>
            </a:r>
            <a:r>
              <a:rPr lang="sv-SE" dirty="0"/>
              <a:t>. För prolaktin är det överordnade, </a:t>
            </a:r>
            <a:r>
              <a:rPr lang="sv-SE" dirty="0" err="1"/>
              <a:t>hypothalamiska</a:t>
            </a:r>
            <a:r>
              <a:rPr lang="sv-SE" dirty="0"/>
              <a:t> hormonet (dopamin) istället hämmande, dvs ökad dopamininsöndring hämmar prolaktinbildning. </a:t>
            </a:r>
          </a:p>
          <a:p>
            <a:endParaRPr lang="sv-SE" dirty="0"/>
          </a:p>
        </p:txBody>
      </p:sp>
    </p:spTree>
    <p:extLst>
      <p:ext uri="{BB962C8B-B14F-4D97-AF65-F5344CB8AC3E}">
        <p14:creationId xmlns:p14="http://schemas.microsoft.com/office/powerpoint/2010/main" val="1722363446"/>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D</a:t>
            </a:r>
          </a:p>
        </p:txBody>
      </p:sp>
    </p:spTree>
    <p:extLst>
      <p:ext uri="{BB962C8B-B14F-4D97-AF65-F5344CB8AC3E}">
        <p14:creationId xmlns:p14="http://schemas.microsoft.com/office/powerpoint/2010/main" val="73409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36 (1 poäng ) : </a:t>
            </a:r>
            <a:endParaRPr lang="sv-SE" dirty="0"/>
          </a:p>
          <a:p>
            <a:r>
              <a:rPr lang="sv-SE" dirty="0"/>
              <a:t>Vilka </a:t>
            </a:r>
            <a:r>
              <a:rPr lang="sv-SE" b="1" dirty="0"/>
              <a:t>två</a:t>
            </a:r>
            <a:r>
              <a:rPr lang="sv-SE" dirty="0"/>
              <a:t> av följande påståenden om steroidhormoner är sanna? </a:t>
            </a:r>
          </a:p>
          <a:p>
            <a:r>
              <a:rPr lang="sv-SE" dirty="0"/>
              <a:t>A) Flera olika steroidhormon kan bildas utifrån kolesterol </a:t>
            </a:r>
          </a:p>
          <a:p>
            <a:r>
              <a:rPr lang="sv-SE" dirty="0"/>
              <a:t>B) Testosteron bildas genom </a:t>
            </a:r>
            <a:r>
              <a:rPr lang="sv-SE" dirty="0" err="1"/>
              <a:t>aromatisering</a:t>
            </a:r>
            <a:r>
              <a:rPr lang="sv-SE" dirty="0"/>
              <a:t> av </a:t>
            </a:r>
            <a:r>
              <a:rPr lang="sv-SE" dirty="0" err="1"/>
              <a:t>östradiol</a:t>
            </a:r>
            <a:r>
              <a:rPr lang="sv-SE" dirty="0"/>
              <a:t> </a:t>
            </a:r>
          </a:p>
          <a:p>
            <a:r>
              <a:rPr lang="sv-SE" dirty="0"/>
              <a:t>C) Ett exempel på ett steroidhormon är </a:t>
            </a:r>
            <a:r>
              <a:rPr lang="sv-SE" dirty="0" err="1"/>
              <a:t>tyroxin</a:t>
            </a:r>
            <a:r>
              <a:rPr lang="sv-SE" dirty="0"/>
              <a:t> </a:t>
            </a:r>
          </a:p>
          <a:p>
            <a:r>
              <a:rPr lang="sv-SE" dirty="0"/>
              <a:t>D) Östron binder med lägre affinitet än </a:t>
            </a:r>
            <a:r>
              <a:rPr lang="sv-SE" dirty="0" err="1"/>
              <a:t>östradiol</a:t>
            </a:r>
            <a:r>
              <a:rPr lang="sv-SE" dirty="0"/>
              <a:t> till östrogenreceptorn </a:t>
            </a:r>
          </a:p>
          <a:p>
            <a:r>
              <a:rPr lang="sv-SE" dirty="0"/>
              <a:t>E) Steroidhormon förekommer huvudsakligen i fri form i blodet </a:t>
            </a:r>
          </a:p>
          <a:p>
            <a:endParaRPr lang="sv-SE" dirty="0"/>
          </a:p>
        </p:txBody>
      </p:sp>
    </p:spTree>
    <p:extLst>
      <p:ext uri="{BB962C8B-B14F-4D97-AF65-F5344CB8AC3E}">
        <p14:creationId xmlns:p14="http://schemas.microsoft.com/office/powerpoint/2010/main" val="18303590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A</a:t>
            </a:r>
          </a:p>
          <a:p>
            <a:r>
              <a:rPr lang="sv-SE" dirty="0"/>
              <a:t>D</a:t>
            </a:r>
          </a:p>
          <a:p>
            <a:endParaRPr lang="sv-SE" dirty="0"/>
          </a:p>
          <a:p>
            <a:endParaRPr lang="sv-SE" dirty="0"/>
          </a:p>
          <a:p>
            <a:r>
              <a:rPr lang="sv-SE" dirty="0"/>
              <a:t>B) Östrogen bildas genom </a:t>
            </a:r>
            <a:r>
              <a:rPr lang="sv-SE" dirty="0" err="1"/>
              <a:t>aromatisering</a:t>
            </a:r>
            <a:r>
              <a:rPr lang="sv-SE" dirty="0"/>
              <a:t> av testosteron. </a:t>
            </a:r>
            <a:r>
              <a:rPr lang="sv-SE" dirty="0" err="1"/>
              <a:t>Aromatas</a:t>
            </a:r>
            <a:r>
              <a:rPr lang="sv-SE" dirty="0"/>
              <a:t> är en </a:t>
            </a:r>
            <a:r>
              <a:rPr lang="sv-SE" dirty="0" err="1"/>
              <a:t>cytokrom</a:t>
            </a:r>
            <a:r>
              <a:rPr lang="sv-SE" dirty="0"/>
              <a:t> P450-enzym som omvandlar testosteron till östrogen, och är därför viktig i könsutvecklingen. </a:t>
            </a:r>
            <a:r>
              <a:rPr lang="sv-SE" dirty="0" err="1"/>
              <a:t>Aromatas</a:t>
            </a:r>
            <a:r>
              <a:rPr lang="sv-SE" dirty="0"/>
              <a:t> spelar också roll för utvecklingen av vissa sorters cancer.</a:t>
            </a:r>
          </a:p>
          <a:p>
            <a:endParaRPr lang="sv-SE" dirty="0"/>
          </a:p>
          <a:p>
            <a:endParaRPr lang="sv-SE" dirty="0"/>
          </a:p>
        </p:txBody>
      </p:sp>
    </p:spTree>
    <p:extLst>
      <p:ext uri="{BB962C8B-B14F-4D97-AF65-F5344CB8AC3E}">
        <p14:creationId xmlns:p14="http://schemas.microsoft.com/office/powerpoint/2010/main" val="16974218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42 (1 poäng ) : </a:t>
            </a:r>
            <a:r>
              <a:rPr lang="sv-SE" dirty="0"/>
              <a:t>Vilket alternativ är mest korrekt? </a:t>
            </a:r>
          </a:p>
          <a:p>
            <a:r>
              <a:rPr lang="sv-SE" dirty="0"/>
              <a:t>A) </a:t>
            </a:r>
            <a:r>
              <a:rPr lang="sv-SE" dirty="0" err="1"/>
              <a:t>Blastocysten</a:t>
            </a:r>
            <a:r>
              <a:rPr lang="sv-SE" dirty="0"/>
              <a:t> bildas ur morulans inre cellmassa. </a:t>
            </a:r>
          </a:p>
          <a:p>
            <a:r>
              <a:rPr lang="sv-SE" dirty="0"/>
              <a:t>B) </a:t>
            </a:r>
            <a:r>
              <a:rPr lang="sv-SE" dirty="0" err="1"/>
              <a:t>Amnionhålan</a:t>
            </a:r>
            <a:r>
              <a:rPr lang="sv-SE" dirty="0"/>
              <a:t> uppstår dorsalt om </a:t>
            </a:r>
            <a:r>
              <a:rPr lang="sv-SE" dirty="0" err="1"/>
              <a:t>epiblasten</a:t>
            </a:r>
            <a:r>
              <a:rPr lang="sv-SE" dirty="0"/>
              <a:t>. </a:t>
            </a:r>
          </a:p>
          <a:p>
            <a:r>
              <a:rPr lang="sv-SE" dirty="0"/>
              <a:t>C) </a:t>
            </a:r>
            <a:r>
              <a:rPr lang="sv-SE" dirty="0" err="1"/>
              <a:t>Zona</a:t>
            </a:r>
            <a:r>
              <a:rPr lang="sv-SE" dirty="0"/>
              <a:t> </a:t>
            </a:r>
            <a:r>
              <a:rPr lang="sv-SE" dirty="0" err="1"/>
              <a:t>pellucida</a:t>
            </a:r>
            <a:r>
              <a:rPr lang="sv-SE" dirty="0"/>
              <a:t> blir med tiden en del av </a:t>
            </a:r>
            <a:r>
              <a:rPr lang="sv-SE" dirty="0" err="1"/>
              <a:t>trofoblasten</a:t>
            </a:r>
            <a:r>
              <a:rPr lang="sv-SE" dirty="0"/>
              <a:t>. </a:t>
            </a:r>
          </a:p>
          <a:p>
            <a:r>
              <a:rPr lang="sv-SE" dirty="0"/>
              <a:t>D) </a:t>
            </a:r>
            <a:r>
              <a:rPr lang="sv-SE" dirty="0" err="1"/>
              <a:t>Epiblast</a:t>
            </a:r>
            <a:r>
              <a:rPr lang="sv-SE" dirty="0"/>
              <a:t> - celler vandrar vid gastrulationen genom </a:t>
            </a:r>
            <a:r>
              <a:rPr lang="sv-SE" dirty="0" err="1"/>
              <a:t>notokorden</a:t>
            </a:r>
            <a:r>
              <a:rPr lang="sv-SE" dirty="0"/>
              <a:t> och ersätter </a:t>
            </a:r>
            <a:r>
              <a:rPr lang="sv-SE" dirty="0" err="1"/>
              <a:t>hypoblasten</a:t>
            </a:r>
            <a:r>
              <a:rPr lang="sv-SE" dirty="0"/>
              <a:t>. </a:t>
            </a:r>
          </a:p>
          <a:p>
            <a:r>
              <a:rPr lang="sv-SE" dirty="0"/>
              <a:t>E) X - </a:t>
            </a:r>
            <a:r>
              <a:rPr lang="sv-SE" dirty="0" err="1"/>
              <a:t>inaktivering</a:t>
            </a:r>
            <a:r>
              <a:rPr lang="sv-SE" dirty="0"/>
              <a:t> styrs till stor del av morfogen. </a:t>
            </a:r>
          </a:p>
          <a:p>
            <a:endParaRPr lang="sv-SE" dirty="0"/>
          </a:p>
        </p:txBody>
      </p:sp>
    </p:spTree>
    <p:extLst>
      <p:ext uri="{BB962C8B-B14F-4D97-AF65-F5344CB8AC3E}">
        <p14:creationId xmlns:p14="http://schemas.microsoft.com/office/powerpoint/2010/main" val="3111516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B</a:t>
            </a:r>
          </a:p>
        </p:txBody>
      </p:sp>
      <p:pic>
        <p:nvPicPr>
          <p:cNvPr id="1026" name="Picture 2" descr="Bildresultat fÃ¶r amnion cavity epiblast">
            <a:extLst>
              <a:ext uri="{FF2B5EF4-FFF2-40B4-BE49-F238E27FC236}">
                <a16:creationId xmlns:a16="http://schemas.microsoft.com/office/drawing/2014/main" id="{BACFAC2C-D9C3-4A2B-86FC-B105C41338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5757" y="2518630"/>
            <a:ext cx="7896225" cy="3209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5800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43 (1 poäng ) : </a:t>
            </a:r>
            <a:endParaRPr lang="sv-SE" dirty="0"/>
          </a:p>
          <a:p>
            <a:r>
              <a:rPr lang="sv-SE" dirty="0"/>
              <a:t>Vilka två alternativ kommer utvecklas i närvaro av en X - kromosom? </a:t>
            </a:r>
          </a:p>
          <a:p>
            <a:r>
              <a:rPr lang="sv-SE" dirty="0"/>
              <a:t>A) Follikelceller </a:t>
            </a:r>
          </a:p>
          <a:p>
            <a:r>
              <a:rPr lang="sv-SE" dirty="0"/>
              <a:t>B) Sertoliceller </a:t>
            </a:r>
          </a:p>
          <a:p>
            <a:r>
              <a:rPr lang="sv-SE" dirty="0"/>
              <a:t>C) </a:t>
            </a:r>
            <a:r>
              <a:rPr lang="sv-SE" dirty="0" err="1"/>
              <a:t>Tunica</a:t>
            </a:r>
            <a:r>
              <a:rPr lang="sv-SE" dirty="0"/>
              <a:t> </a:t>
            </a:r>
            <a:r>
              <a:rPr lang="sv-SE" dirty="0" err="1"/>
              <a:t>albuginea</a:t>
            </a:r>
            <a:r>
              <a:rPr lang="sv-SE" dirty="0"/>
              <a:t> </a:t>
            </a:r>
          </a:p>
          <a:p>
            <a:r>
              <a:rPr lang="sv-SE" dirty="0"/>
              <a:t>D) </a:t>
            </a:r>
            <a:r>
              <a:rPr lang="sv-SE" dirty="0" err="1"/>
              <a:t>Leydigceller</a:t>
            </a:r>
            <a:r>
              <a:rPr lang="sv-SE" dirty="0"/>
              <a:t> </a:t>
            </a:r>
          </a:p>
          <a:p>
            <a:r>
              <a:rPr lang="sv-SE" dirty="0"/>
              <a:t>E) </a:t>
            </a:r>
            <a:r>
              <a:rPr lang="sv-SE" dirty="0" err="1"/>
              <a:t>Thekaceller</a:t>
            </a:r>
            <a:r>
              <a:rPr lang="sv-SE" dirty="0"/>
              <a:t> </a:t>
            </a:r>
          </a:p>
          <a:p>
            <a:endParaRPr lang="sv-SE" dirty="0"/>
          </a:p>
        </p:txBody>
      </p:sp>
    </p:spTree>
    <p:extLst>
      <p:ext uri="{BB962C8B-B14F-4D97-AF65-F5344CB8AC3E}">
        <p14:creationId xmlns:p14="http://schemas.microsoft.com/office/powerpoint/2010/main" val="7000822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normAutofit/>
          </a:bodyPr>
          <a:lstStyle/>
          <a:p>
            <a:r>
              <a:rPr lang="sv-SE" dirty="0"/>
              <a:t>A</a:t>
            </a:r>
          </a:p>
          <a:p>
            <a:r>
              <a:rPr lang="sv-SE" dirty="0"/>
              <a:t>E</a:t>
            </a:r>
          </a:p>
          <a:p>
            <a:endParaRPr lang="sv-SE" dirty="0"/>
          </a:p>
          <a:p>
            <a:r>
              <a:rPr lang="sv-SE" dirty="0"/>
              <a:t>C: </a:t>
            </a:r>
          </a:p>
          <a:p>
            <a:r>
              <a:rPr lang="en-US" sz="2400" dirty="0"/>
              <a:t>Tunica albuginea (penis), the tough fibrous layer of connective tissue that surrounds the corpora cavernosa of the penis </a:t>
            </a:r>
          </a:p>
          <a:p>
            <a:r>
              <a:rPr lang="en-US" sz="2400" dirty="0"/>
              <a:t>Tunica albuginea (testicles), a layer of connective tissue covering the testicles </a:t>
            </a:r>
          </a:p>
          <a:p>
            <a:r>
              <a:rPr lang="en-US" sz="2400" dirty="0"/>
              <a:t>Tunica albuginea (ovaries), the connective tissue covering of the ovaries</a:t>
            </a:r>
            <a:endParaRPr lang="sv-SE" sz="2400" dirty="0"/>
          </a:p>
          <a:p>
            <a:r>
              <a:rPr lang="sv-SE" dirty="0"/>
              <a:t>B och D är mansceller. </a:t>
            </a:r>
          </a:p>
        </p:txBody>
      </p:sp>
    </p:spTree>
    <p:extLst>
      <p:ext uri="{BB962C8B-B14F-4D97-AF65-F5344CB8AC3E}">
        <p14:creationId xmlns:p14="http://schemas.microsoft.com/office/powerpoint/2010/main" val="2202133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44 (1 poäng ) : </a:t>
            </a:r>
            <a:endParaRPr lang="sv-SE" dirty="0"/>
          </a:p>
          <a:p>
            <a:r>
              <a:rPr lang="sv-SE" dirty="0"/>
              <a:t>Vilka </a:t>
            </a:r>
            <a:r>
              <a:rPr lang="sv-SE" b="1" dirty="0"/>
              <a:t>två</a:t>
            </a:r>
            <a:r>
              <a:rPr lang="sv-SE" dirty="0"/>
              <a:t> alternativ är korrekta? </a:t>
            </a:r>
          </a:p>
          <a:p>
            <a:r>
              <a:rPr lang="sv-SE" dirty="0"/>
              <a:t>A) Sertoliceller producerar testosteron</a:t>
            </a:r>
          </a:p>
          <a:p>
            <a:r>
              <a:rPr lang="sv-SE" dirty="0"/>
              <a:t>B) De </a:t>
            </a:r>
            <a:r>
              <a:rPr lang="sv-SE" dirty="0" err="1"/>
              <a:t>paramesonefriska</a:t>
            </a:r>
            <a:r>
              <a:rPr lang="sv-SE" dirty="0"/>
              <a:t> gångarna kan utvecklas till bitestiklar, sädesledare och sädesblåsor </a:t>
            </a:r>
          </a:p>
          <a:p>
            <a:r>
              <a:rPr lang="sv-SE" dirty="0"/>
              <a:t>C) Sertoliceller producerar Anti - </a:t>
            </a:r>
            <a:r>
              <a:rPr lang="sv-SE" dirty="0" err="1"/>
              <a:t>Mülleriskt</a:t>
            </a:r>
            <a:r>
              <a:rPr lang="sv-SE" dirty="0"/>
              <a:t> hormon </a:t>
            </a:r>
          </a:p>
          <a:p>
            <a:r>
              <a:rPr lang="sv-SE" dirty="0"/>
              <a:t>D) De </a:t>
            </a:r>
            <a:r>
              <a:rPr lang="sv-SE" dirty="0" err="1"/>
              <a:t>mesonefriska</a:t>
            </a:r>
            <a:r>
              <a:rPr lang="sv-SE" dirty="0"/>
              <a:t> gångarna kan utvecklas till äggledare, livmoder och vagina </a:t>
            </a:r>
          </a:p>
          <a:p>
            <a:r>
              <a:rPr lang="sv-SE" dirty="0"/>
              <a:t>E) Sertoliceller och könsceller bygger upp testikelsträngarna </a:t>
            </a:r>
          </a:p>
          <a:p>
            <a:endParaRPr lang="sv-SE" dirty="0"/>
          </a:p>
        </p:txBody>
      </p:sp>
    </p:spTree>
    <p:extLst>
      <p:ext uri="{BB962C8B-B14F-4D97-AF65-F5344CB8AC3E}">
        <p14:creationId xmlns:p14="http://schemas.microsoft.com/office/powerpoint/2010/main" val="646034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i="1" dirty="0"/>
              <a:t>Mia hade sin första mens just innan hon fyllde 14 år och fick regelbundna menstruationer från 15 - års ålder. Hon använde kombinerade p - piller från 16 - 19 års ålder. Dessa innehåller två sorters hormoner som liknar dem som bildas i äggstockarna under en normal menscykel. Kombinationen av dessa p - piller gör att man hämmar ägglossningarna. </a:t>
            </a:r>
            <a:endParaRPr lang="sv-SE" dirty="0"/>
          </a:p>
          <a:p>
            <a:r>
              <a:rPr lang="sv-SE" b="1" dirty="0"/>
              <a:t>Fråga 3 (1 poäng ) : </a:t>
            </a:r>
            <a:endParaRPr lang="sv-SE" dirty="0"/>
          </a:p>
          <a:p>
            <a:r>
              <a:rPr lang="sv-SE" dirty="0"/>
              <a:t>Vilka två hormoner bildas i huvudsak från äggstockarna under en menscykel? </a:t>
            </a:r>
          </a:p>
          <a:p>
            <a:endParaRPr lang="sv-SE" dirty="0"/>
          </a:p>
        </p:txBody>
      </p:sp>
    </p:spTree>
    <p:extLst>
      <p:ext uri="{BB962C8B-B14F-4D97-AF65-F5344CB8AC3E}">
        <p14:creationId xmlns:p14="http://schemas.microsoft.com/office/powerpoint/2010/main" val="7454680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C</a:t>
            </a:r>
          </a:p>
          <a:p>
            <a:r>
              <a:rPr lang="sv-SE" dirty="0"/>
              <a:t>E</a:t>
            </a:r>
          </a:p>
          <a:p>
            <a:endParaRPr lang="sv-SE" dirty="0"/>
          </a:p>
        </p:txBody>
      </p:sp>
    </p:spTree>
    <p:extLst>
      <p:ext uri="{BB962C8B-B14F-4D97-AF65-F5344CB8AC3E}">
        <p14:creationId xmlns:p14="http://schemas.microsoft.com/office/powerpoint/2010/main" val="2234466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45 (1 poäng ) : </a:t>
            </a:r>
            <a:endParaRPr lang="sv-SE" dirty="0"/>
          </a:p>
          <a:p>
            <a:r>
              <a:rPr lang="sv-SE" dirty="0"/>
              <a:t>Vilka två kombinationer av hormoner har direkta samband med varandra? Två svarsalternativ är korrekt. </a:t>
            </a:r>
          </a:p>
          <a:p>
            <a:r>
              <a:rPr lang="sv-SE" dirty="0"/>
              <a:t>A) GH och IGF - I </a:t>
            </a:r>
          </a:p>
          <a:p>
            <a:r>
              <a:rPr lang="sv-SE" dirty="0"/>
              <a:t>B) TSH och Kortisol </a:t>
            </a:r>
          </a:p>
          <a:p>
            <a:r>
              <a:rPr lang="sv-SE" dirty="0"/>
              <a:t>C) ACTH och T4/T3 </a:t>
            </a:r>
          </a:p>
          <a:p>
            <a:r>
              <a:rPr lang="sv-SE" dirty="0"/>
              <a:t>D) PTH och IGF - I </a:t>
            </a:r>
          </a:p>
          <a:p>
            <a:r>
              <a:rPr lang="sv-SE" dirty="0"/>
              <a:t>E) Prolaktin och dopamin </a:t>
            </a:r>
          </a:p>
          <a:p>
            <a:endParaRPr lang="sv-SE" dirty="0"/>
          </a:p>
        </p:txBody>
      </p:sp>
    </p:spTree>
    <p:extLst>
      <p:ext uri="{BB962C8B-B14F-4D97-AF65-F5344CB8AC3E}">
        <p14:creationId xmlns:p14="http://schemas.microsoft.com/office/powerpoint/2010/main" val="10357831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A</a:t>
            </a:r>
          </a:p>
          <a:p>
            <a:r>
              <a:rPr lang="sv-SE" dirty="0"/>
              <a:t>E</a:t>
            </a:r>
          </a:p>
          <a:p>
            <a:endParaRPr lang="sv-SE" dirty="0"/>
          </a:p>
        </p:txBody>
      </p:sp>
    </p:spTree>
    <p:extLst>
      <p:ext uri="{BB962C8B-B14F-4D97-AF65-F5344CB8AC3E}">
        <p14:creationId xmlns:p14="http://schemas.microsoft.com/office/powerpoint/2010/main" val="9051275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46 (1 poäng) : </a:t>
            </a:r>
            <a:endParaRPr lang="sv-SE" dirty="0"/>
          </a:p>
          <a:p>
            <a:r>
              <a:rPr lang="sv-SE" dirty="0"/>
              <a:t>Vilka två fenomen leder en brist på antidiuretiskt hormon (ADH) till? </a:t>
            </a:r>
          </a:p>
          <a:p>
            <a:r>
              <a:rPr lang="sv-SE" dirty="0"/>
              <a:t>A) Ökad hunger </a:t>
            </a:r>
          </a:p>
          <a:p>
            <a:r>
              <a:rPr lang="sv-SE" dirty="0"/>
              <a:t>B) Ökad törst </a:t>
            </a:r>
          </a:p>
          <a:p>
            <a:r>
              <a:rPr lang="sv-SE" dirty="0"/>
              <a:t>C) Ökad urinproduktion </a:t>
            </a:r>
          </a:p>
          <a:p>
            <a:r>
              <a:rPr lang="sv-SE" dirty="0"/>
              <a:t>D) Minskad urinproduktion </a:t>
            </a:r>
          </a:p>
          <a:p>
            <a:r>
              <a:rPr lang="sv-SE" dirty="0"/>
              <a:t>E) Minskad törst </a:t>
            </a:r>
          </a:p>
          <a:p>
            <a:endParaRPr lang="sv-SE" dirty="0"/>
          </a:p>
        </p:txBody>
      </p:sp>
    </p:spTree>
    <p:extLst>
      <p:ext uri="{BB962C8B-B14F-4D97-AF65-F5344CB8AC3E}">
        <p14:creationId xmlns:p14="http://schemas.microsoft.com/office/powerpoint/2010/main" val="13966647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B</a:t>
            </a:r>
          </a:p>
          <a:p>
            <a:r>
              <a:rPr lang="sv-SE" dirty="0"/>
              <a:t>C</a:t>
            </a:r>
          </a:p>
          <a:p>
            <a:endParaRPr lang="sv-SE" dirty="0"/>
          </a:p>
        </p:txBody>
      </p:sp>
    </p:spTree>
    <p:extLst>
      <p:ext uri="{BB962C8B-B14F-4D97-AF65-F5344CB8AC3E}">
        <p14:creationId xmlns:p14="http://schemas.microsoft.com/office/powerpoint/2010/main" val="17482419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endParaRPr lang="sv-SE" i="1" dirty="0"/>
          </a:p>
          <a:p>
            <a:r>
              <a:rPr lang="sv-SE" b="1" dirty="0"/>
              <a:t>Fråga 47 (1 poäng ) : </a:t>
            </a:r>
            <a:endParaRPr lang="sv-SE" dirty="0"/>
          </a:p>
          <a:p>
            <a:r>
              <a:rPr lang="sv-SE" dirty="0"/>
              <a:t>Kortisol bildas huvudsakligen i två av nedanstående strukturer. Vilka? </a:t>
            </a:r>
          </a:p>
          <a:p>
            <a:r>
              <a:rPr lang="sv-SE" dirty="0"/>
              <a:t>A) Binjurens </a:t>
            </a:r>
            <a:r>
              <a:rPr lang="sv-SE" dirty="0" err="1"/>
              <a:t>zona</a:t>
            </a:r>
            <a:r>
              <a:rPr lang="sv-SE" dirty="0"/>
              <a:t> </a:t>
            </a:r>
            <a:r>
              <a:rPr lang="sv-SE" dirty="0" err="1"/>
              <a:t>glomerulosa</a:t>
            </a:r>
            <a:r>
              <a:rPr lang="sv-SE" dirty="0"/>
              <a:t> </a:t>
            </a:r>
          </a:p>
          <a:p>
            <a:r>
              <a:rPr lang="sv-SE" dirty="0"/>
              <a:t>B) Binjuremärgen </a:t>
            </a:r>
          </a:p>
          <a:p>
            <a:r>
              <a:rPr lang="sv-SE" dirty="0"/>
              <a:t>C) Binjurens </a:t>
            </a:r>
            <a:r>
              <a:rPr lang="sv-SE" dirty="0" err="1"/>
              <a:t>zona</a:t>
            </a:r>
            <a:r>
              <a:rPr lang="sv-SE" dirty="0"/>
              <a:t> </a:t>
            </a:r>
            <a:r>
              <a:rPr lang="sv-SE" dirty="0" err="1"/>
              <a:t>fasciculata</a:t>
            </a:r>
            <a:r>
              <a:rPr lang="sv-SE" dirty="0"/>
              <a:t> </a:t>
            </a:r>
          </a:p>
          <a:p>
            <a:r>
              <a:rPr lang="sv-SE" dirty="0"/>
              <a:t>D) Pars </a:t>
            </a:r>
            <a:r>
              <a:rPr lang="sv-SE" dirty="0" err="1"/>
              <a:t>tuberalis</a:t>
            </a:r>
            <a:r>
              <a:rPr lang="sv-SE" dirty="0"/>
              <a:t> </a:t>
            </a:r>
          </a:p>
          <a:p>
            <a:r>
              <a:rPr lang="sv-SE" dirty="0"/>
              <a:t>E) Binjurens </a:t>
            </a:r>
            <a:r>
              <a:rPr lang="sv-SE" dirty="0" err="1"/>
              <a:t>zona</a:t>
            </a:r>
            <a:r>
              <a:rPr lang="sv-SE" dirty="0"/>
              <a:t> </a:t>
            </a:r>
            <a:r>
              <a:rPr lang="sv-SE" dirty="0" err="1"/>
              <a:t>reticularis</a:t>
            </a:r>
            <a:r>
              <a:rPr lang="sv-SE" dirty="0"/>
              <a:t> </a:t>
            </a:r>
          </a:p>
          <a:p>
            <a:endParaRPr lang="sv-SE" dirty="0"/>
          </a:p>
        </p:txBody>
      </p:sp>
    </p:spTree>
    <p:extLst>
      <p:ext uri="{BB962C8B-B14F-4D97-AF65-F5344CB8AC3E}">
        <p14:creationId xmlns:p14="http://schemas.microsoft.com/office/powerpoint/2010/main" val="2261421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C</a:t>
            </a:r>
          </a:p>
          <a:p>
            <a:r>
              <a:rPr lang="sv-SE" dirty="0"/>
              <a:t>E</a:t>
            </a:r>
          </a:p>
          <a:p>
            <a:endParaRPr lang="sv-SE" dirty="0"/>
          </a:p>
        </p:txBody>
      </p:sp>
    </p:spTree>
    <p:extLst>
      <p:ext uri="{BB962C8B-B14F-4D97-AF65-F5344CB8AC3E}">
        <p14:creationId xmlns:p14="http://schemas.microsoft.com/office/powerpoint/2010/main" val="18717031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48 (1 poäng) : </a:t>
            </a:r>
            <a:endParaRPr lang="sv-SE" dirty="0"/>
          </a:p>
          <a:p>
            <a:r>
              <a:rPr lang="sv-SE" dirty="0"/>
              <a:t>Vilket begrepp hör inte tillbildand et av sköldkörtelhormoner? </a:t>
            </a:r>
          </a:p>
          <a:p>
            <a:r>
              <a:rPr lang="sv-SE" dirty="0"/>
              <a:t>A) </a:t>
            </a:r>
            <a:r>
              <a:rPr lang="sv-SE" dirty="0" err="1"/>
              <a:t>Tyreoperoxidas</a:t>
            </a:r>
            <a:r>
              <a:rPr lang="sv-SE" dirty="0"/>
              <a:t> </a:t>
            </a:r>
          </a:p>
          <a:p>
            <a:r>
              <a:rPr lang="sv-SE" dirty="0"/>
              <a:t>B) </a:t>
            </a:r>
            <a:r>
              <a:rPr lang="sv-SE" dirty="0" err="1"/>
              <a:t>Pendrin</a:t>
            </a:r>
            <a:r>
              <a:rPr lang="sv-SE" dirty="0"/>
              <a:t> </a:t>
            </a:r>
          </a:p>
          <a:p>
            <a:r>
              <a:rPr lang="sv-SE" dirty="0"/>
              <a:t>C) </a:t>
            </a:r>
            <a:r>
              <a:rPr lang="sv-SE" dirty="0" err="1"/>
              <a:t>Proteolys</a:t>
            </a:r>
            <a:r>
              <a:rPr lang="sv-SE" dirty="0"/>
              <a:t> </a:t>
            </a:r>
          </a:p>
          <a:p>
            <a:r>
              <a:rPr lang="sv-SE" dirty="0"/>
              <a:t>D) 21-Hydroxylas </a:t>
            </a:r>
          </a:p>
          <a:p>
            <a:r>
              <a:rPr lang="sv-SE" dirty="0"/>
              <a:t>E) Väteperoxid </a:t>
            </a:r>
          </a:p>
          <a:p>
            <a:endParaRPr lang="sv-SE" dirty="0"/>
          </a:p>
        </p:txBody>
      </p:sp>
    </p:spTree>
    <p:extLst>
      <p:ext uri="{BB962C8B-B14F-4D97-AF65-F5344CB8AC3E}">
        <p14:creationId xmlns:p14="http://schemas.microsoft.com/office/powerpoint/2010/main" val="14785576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D) 21-Hydroxylas jobbar med kolesterol-hormoner</a:t>
            </a:r>
          </a:p>
          <a:p>
            <a:endParaRPr lang="sv-SE" dirty="0"/>
          </a:p>
        </p:txBody>
      </p:sp>
    </p:spTree>
    <p:extLst>
      <p:ext uri="{BB962C8B-B14F-4D97-AF65-F5344CB8AC3E}">
        <p14:creationId xmlns:p14="http://schemas.microsoft.com/office/powerpoint/2010/main" val="15855810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7 ( 5 poäng ) : </a:t>
            </a:r>
            <a:r>
              <a:rPr lang="sv-SE" dirty="0"/>
              <a:t>Beskriv översiktligt den process då de tre definitiva groddbladen (</a:t>
            </a:r>
            <a:r>
              <a:rPr lang="sv-SE" dirty="0" err="1"/>
              <a:t>germ</a:t>
            </a:r>
            <a:r>
              <a:rPr lang="sv-SE" dirty="0"/>
              <a:t> </a:t>
            </a:r>
            <a:r>
              <a:rPr lang="sv-SE" dirty="0" err="1"/>
              <a:t>layers</a:t>
            </a:r>
            <a:r>
              <a:rPr lang="sv-SE" dirty="0"/>
              <a:t>) bildas under embryogenesen . Svaret bör också innehålla en korrekt namngivning av processen samt en tidsangivelse för när den sker. </a:t>
            </a:r>
          </a:p>
          <a:p>
            <a:endParaRPr lang="sv-SE" dirty="0"/>
          </a:p>
        </p:txBody>
      </p:sp>
    </p:spTree>
    <p:extLst>
      <p:ext uri="{BB962C8B-B14F-4D97-AF65-F5344CB8AC3E}">
        <p14:creationId xmlns:p14="http://schemas.microsoft.com/office/powerpoint/2010/main" val="852716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Svar: </a:t>
            </a:r>
          </a:p>
          <a:p>
            <a:r>
              <a:rPr lang="sv-SE" dirty="0" err="1"/>
              <a:t>Östradiol</a:t>
            </a:r>
            <a:r>
              <a:rPr lang="sv-SE" dirty="0"/>
              <a:t> (ett östrogen) och progesteron (gulkroppshormon). </a:t>
            </a:r>
          </a:p>
          <a:p>
            <a:endParaRPr lang="sv-SE" dirty="0"/>
          </a:p>
        </p:txBody>
      </p:sp>
    </p:spTree>
    <p:extLst>
      <p:ext uri="{BB962C8B-B14F-4D97-AF65-F5344CB8AC3E}">
        <p14:creationId xmlns:p14="http://schemas.microsoft.com/office/powerpoint/2010/main" val="6617516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527BDA3-4D9B-4E34-B7C4-86DD28C6F3D7}"/>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25F79088-3B3A-4858-B70D-90C1D6333551}"/>
              </a:ext>
            </a:extLst>
          </p:cNvPr>
          <p:cNvSpPr>
            <a:spLocks noGrp="1"/>
          </p:cNvSpPr>
          <p:nvPr>
            <p:ph idx="1"/>
          </p:nvPr>
        </p:nvSpPr>
        <p:spPr/>
        <p:txBody>
          <a:bodyPr>
            <a:normAutofit fontScale="92500" lnSpcReduction="20000"/>
          </a:bodyPr>
          <a:lstStyle/>
          <a:p>
            <a:pPr marL="0" indent="0">
              <a:buNone/>
            </a:pPr>
            <a:r>
              <a:rPr lang="sv-SE" i="1" dirty="0"/>
              <a:t>Evert är 87 år och har alltid varit aktiv med ett fysiskt arbete som lantbrukare. Evert och hans fru Birgit levde tillsammans i över 60 år men för nära 2 år sedan avled hon i sviterna av en lunginflammation. </a:t>
            </a:r>
            <a:endParaRPr lang="sv-SE" dirty="0"/>
          </a:p>
          <a:p>
            <a:r>
              <a:rPr lang="sv-SE" b="1" dirty="0"/>
              <a:t>Fråga 1 (1 poäng): </a:t>
            </a:r>
            <a:endParaRPr lang="sv-SE" dirty="0"/>
          </a:p>
          <a:p>
            <a:r>
              <a:rPr lang="sv-SE" dirty="0"/>
              <a:t>Eftersom Evert nu lever ensam är det inget vidare med aptiten. Han känner sig inte ens hungrig. Vilka två hormon är kopplade till ökad hungerkänsla? </a:t>
            </a:r>
          </a:p>
          <a:p>
            <a:r>
              <a:rPr lang="sv-SE" dirty="0"/>
              <a:t>A) </a:t>
            </a:r>
            <a:r>
              <a:rPr lang="sv-SE" dirty="0" err="1"/>
              <a:t>Cholecystokinin</a:t>
            </a:r>
            <a:r>
              <a:rPr lang="sv-SE" dirty="0"/>
              <a:t> </a:t>
            </a:r>
          </a:p>
          <a:p>
            <a:r>
              <a:rPr lang="sv-SE" dirty="0"/>
              <a:t>B) NPY </a:t>
            </a:r>
          </a:p>
          <a:p>
            <a:r>
              <a:rPr lang="sv-SE" dirty="0"/>
              <a:t>C) </a:t>
            </a:r>
            <a:r>
              <a:rPr lang="sv-SE" dirty="0" err="1"/>
              <a:t>Leptin</a:t>
            </a:r>
            <a:r>
              <a:rPr lang="sv-SE" dirty="0"/>
              <a:t> </a:t>
            </a:r>
          </a:p>
          <a:p>
            <a:r>
              <a:rPr lang="sv-SE" dirty="0"/>
              <a:t>D) </a:t>
            </a:r>
            <a:r>
              <a:rPr lang="sv-SE" dirty="0" err="1"/>
              <a:t>Ghrelin</a:t>
            </a:r>
            <a:r>
              <a:rPr lang="sv-SE" dirty="0"/>
              <a:t> </a:t>
            </a:r>
          </a:p>
          <a:p>
            <a:r>
              <a:rPr lang="sv-SE" dirty="0"/>
              <a:t>E) Peptid YY </a:t>
            </a:r>
          </a:p>
        </p:txBody>
      </p:sp>
    </p:spTree>
    <p:extLst>
      <p:ext uri="{BB962C8B-B14F-4D97-AF65-F5344CB8AC3E}">
        <p14:creationId xmlns:p14="http://schemas.microsoft.com/office/powerpoint/2010/main" val="5350744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D1A599D-DA5C-49BB-B7A1-099C19DC09B8}"/>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656D4C39-EDA4-429F-A9B3-787F9F2422AA}"/>
              </a:ext>
            </a:extLst>
          </p:cNvPr>
          <p:cNvSpPr>
            <a:spLocks noGrp="1"/>
          </p:cNvSpPr>
          <p:nvPr>
            <p:ph idx="1"/>
          </p:nvPr>
        </p:nvSpPr>
        <p:spPr/>
        <p:txBody>
          <a:bodyPr/>
          <a:lstStyle/>
          <a:p>
            <a:r>
              <a:rPr lang="sv-SE" b="1" i="1" dirty="0"/>
              <a:t>Svar: </a:t>
            </a:r>
            <a:r>
              <a:rPr lang="sv-SE" i="1" dirty="0"/>
              <a:t>B, D </a:t>
            </a:r>
            <a:endParaRPr lang="sv-SE" dirty="0"/>
          </a:p>
        </p:txBody>
      </p:sp>
    </p:spTree>
    <p:extLst>
      <p:ext uri="{BB962C8B-B14F-4D97-AF65-F5344CB8AC3E}">
        <p14:creationId xmlns:p14="http://schemas.microsoft.com/office/powerpoint/2010/main" val="42225531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Förslag på svar: Denna process kallas </a:t>
            </a:r>
            <a:r>
              <a:rPr lang="sv-SE" b="1" dirty="0" err="1"/>
              <a:t>gastrulering</a:t>
            </a:r>
            <a:r>
              <a:rPr lang="sv-SE" dirty="0"/>
              <a:t> och startar i början av </a:t>
            </a:r>
            <a:r>
              <a:rPr lang="sv-SE" b="1" dirty="0"/>
              <a:t>3:e veckan</a:t>
            </a:r>
            <a:r>
              <a:rPr lang="sv-SE" dirty="0"/>
              <a:t>. Innan </a:t>
            </a:r>
            <a:r>
              <a:rPr lang="sv-SE" dirty="0" err="1"/>
              <a:t>gastruleringen</a:t>
            </a:r>
            <a:r>
              <a:rPr lang="sv-SE" dirty="0"/>
              <a:t> består embryot av de två groddbladen </a:t>
            </a:r>
            <a:r>
              <a:rPr lang="sv-SE" b="1" dirty="0" err="1"/>
              <a:t>epiblast</a:t>
            </a:r>
            <a:r>
              <a:rPr lang="sv-SE" b="1" dirty="0"/>
              <a:t> och </a:t>
            </a:r>
            <a:r>
              <a:rPr lang="sv-SE" b="1" dirty="0" err="1"/>
              <a:t>hypoblast</a:t>
            </a:r>
            <a:r>
              <a:rPr lang="sv-SE" dirty="0"/>
              <a:t>. I början av </a:t>
            </a:r>
            <a:r>
              <a:rPr lang="sv-SE" b="1" dirty="0"/>
              <a:t>vecka 3</a:t>
            </a:r>
            <a:r>
              <a:rPr lang="sv-SE" dirty="0"/>
              <a:t> bildas den </a:t>
            </a:r>
            <a:r>
              <a:rPr lang="sv-SE" b="1" dirty="0"/>
              <a:t>primitiva strimman i </a:t>
            </a:r>
            <a:r>
              <a:rPr lang="sv-SE" b="1" dirty="0" err="1"/>
              <a:t>epiblastet</a:t>
            </a:r>
            <a:r>
              <a:rPr lang="sv-SE" dirty="0"/>
              <a:t>. Celler från </a:t>
            </a:r>
            <a:r>
              <a:rPr lang="sv-SE" dirty="0" err="1"/>
              <a:t>epiblastet</a:t>
            </a:r>
            <a:r>
              <a:rPr lang="sv-SE" dirty="0"/>
              <a:t> vandrar ner genom den </a:t>
            </a:r>
            <a:r>
              <a:rPr lang="sv-SE" b="1" dirty="0"/>
              <a:t>primitiva strimman </a:t>
            </a:r>
            <a:r>
              <a:rPr lang="sv-SE" dirty="0"/>
              <a:t>och </a:t>
            </a:r>
            <a:r>
              <a:rPr lang="sv-SE" b="1" dirty="0"/>
              <a:t>ersätter </a:t>
            </a:r>
            <a:r>
              <a:rPr lang="sv-SE" b="1" dirty="0" err="1"/>
              <a:t>hypoblastet</a:t>
            </a:r>
            <a:r>
              <a:rPr lang="sv-SE" dirty="0"/>
              <a:t>. Detta lager, som ligger </a:t>
            </a:r>
            <a:r>
              <a:rPr lang="sv-SE" dirty="0" err="1"/>
              <a:t>ventralt</a:t>
            </a:r>
            <a:r>
              <a:rPr lang="sv-SE" dirty="0"/>
              <a:t>, kallas nu </a:t>
            </a:r>
            <a:r>
              <a:rPr lang="sv-SE" b="1" dirty="0" err="1"/>
              <a:t>endoderm</a:t>
            </a:r>
            <a:r>
              <a:rPr lang="sv-SE" dirty="0"/>
              <a:t>. </a:t>
            </a:r>
            <a:r>
              <a:rPr lang="sv-SE" dirty="0" err="1"/>
              <a:t>Epiblastceller</a:t>
            </a:r>
            <a:r>
              <a:rPr lang="sv-SE" dirty="0"/>
              <a:t> kommer också lägga sig mellan </a:t>
            </a:r>
            <a:r>
              <a:rPr lang="sv-SE" b="1" dirty="0" err="1"/>
              <a:t>endodermet</a:t>
            </a:r>
            <a:r>
              <a:rPr lang="sv-SE" dirty="0"/>
              <a:t> och </a:t>
            </a:r>
            <a:r>
              <a:rPr lang="sv-SE" dirty="0" err="1"/>
              <a:t>epiblastet</a:t>
            </a:r>
            <a:r>
              <a:rPr lang="sv-SE" dirty="0"/>
              <a:t>. Dessa celler kallas </a:t>
            </a:r>
            <a:r>
              <a:rPr lang="sv-SE" b="1" dirty="0" err="1"/>
              <a:t>mesoderm</a:t>
            </a:r>
            <a:r>
              <a:rPr lang="sv-SE" dirty="0"/>
              <a:t>. </a:t>
            </a:r>
            <a:r>
              <a:rPr lang="sv-SE" b="1" dirty="0" err="1"/>
              <a:t>Epiblastet</a:t>
            </a:r>
            <a:r>
              <a:rPr lang="sv-SE" b="1" dirty="0"/>
              <a:t> kommer nu kallas ektoderm </a:t>
            </a:r>
            <a:r>
              <a:rPr lang="sv-SE" dirty="0"/>
              <a:t>och vi har fått våra tre groddblad. </a:t>
            </a:r>
          </a:p>
          <a:p>
            <a:endParaRPr lang="sv-SE" dirty="0"/>
          </a:p>
        </p:txBody>
      </p:sp>
    </p:spTree>
    <p:extLst>
      <p:ext uri="{BB962C8B-B14F-4D97-AF65-F5344CB8AC3E}">
        <p14:creationId xmlns:p14="http://schemas.microsoft.com/office/powerpoint/2010/main" val="6079134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i="1" dirty="0"/>
              <a:t>Sara undersöks och hon beskriver en regelbunden menstruationscykel med c:a 27 - 28 dagars intervall och blödning under 4 - 5 dagar. Gynekologen berättar att dessa uppgifter, tillsammans med en normal gynekologisk undersökning, talar för normal funktion avseende hennes menstruationscykel. </a:t>
            </a:r>
            <a:endParaRPr lang="sv-SE" dirty="0"/>
          </a:p>
          <a:p>
            <a:r>
              <a:rPr lang="sv-SE" b="1" dirty="0"/>
              <a:t>Fråga 18 (5 poäng ): </a:t>
            </a:r>
            <a:r>
              <a:rPr lang="sv-SE" dirty="0"/>
              <a:t>Var och hur bildar normalt en vuxen kvinna större delen av sitt östrogen och hur regleras denna produktion? Beskriv så detaljerat du kan. </a:t>
            </a:r>
          </a:p>
          <a:p>
            <a:endParaRPr lang="sv-SE" dirty="0"/>
          </a:p>
        </p:txBody>
      </p:sp>
    </p:spTree>
    <p:extLst>
      <p:ext uri="{BB962C8B-B14F-4D97-AF65-F5344CB8AC3E}">
        <p14:creationId xmlns:p14="http://schemas.microsoft.com/office/powerpoint/2010/main" val="14908015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Förslag på svar: Ovariets folliklar har två cellager, där det yttre (</a:t>
            </a:r>
            <a:r>
              <a:rPr lang="sv-SE" b="1" dirty="0" err="1"/>
              <a:t>thecaceller</a:t>
            </a:r>
            <a:r>
              <a:rPr lang="sv-SE" dirty="0"/>
              <a:t>) stimuleras av </a:t>
            </a:r>
            <a:r>
              <a:rPr lang="sv-SE" b="1" dirty="0"/>
              <a:t>LH</a:t>
            </a:r>
            <a:r>
              <a:rPr lang="sv-SE" dirty="0"/>
              <a:t> att omvandla kolesterol till androgener som tar sig in till </a:t>
            </a:r>
            <a:r>
              <a:rPr lang="sv-SE" b="1" dirty="0" err="1"/>
              <a:t>granuloscellerna</a:t>
            </a:r>
            <a:r>
              <a:rPr lang="sv-SE" dirty="0"/>
              <a:t> som omger </a:t>
            </a:r>
            <a:r>
              <a:rPr lang="sv-SE" dirty="0" err="1"/>
              <a:t>oocyten</a:t>
            </a:r>
            <a:r>
              <a:rPr lang="sv-SE" dirty="0"/>
              <a:t>. </a:t>
            </a:r>
            <a:r>
              <a:rPr lang="sv-SE" b="1" dirty="0" err="1"/>
              <a:t>Granulosacellerna</a:t>
            </a:r>
            <a:r>
              <a:rPr lang="sv-SE" dirty="0"/>
              <a:t> stimuleras av </a:t>
            </a:r>
            <a:r>
              <a:rPr lang="sv-SE" b="1" dirty="0"/>
              <a:t>FSH</a:t>
            </a:r>
            <a:r>
              <a:rPr lang="sv-SE" dirty="0"/>
              <a:t> att aromatisera testosteron till </a:t>
            </a:r>
            <a:r>
              <a:rPr lang="sv-SE" b="1" dirty="0" err="1"/>
              <a:t>östradiol</a:t>
            </a:r>
            <a:r>
              <a:rPr lang="sv-SE" dirty="0"/>
              <a:t> respektive </a:t>
            </a:r>
            <a:r>
              <a:rPr lang="sv-SE" dirty="0" err="1"/>
              <a:t>androstendion</a:t>
            </a:r>
            <a:r>
              <a:rPr lang="sv-SE" dirty="0"/>
              <a:t> till </a:t>
            </a:r>
            <a:r>
              <a:rPr lang="sv-SE" dirty="0" err="1"/>
              <a:t>östradiol</a:t>
            </a:r>
            <a:r>
              <a:rPr lang="sv-SE" dirty="0"/>
              <a:t>. Detta </a:t>
            </a:r>
            <a:r>
              <a:rPr lang="sv-SE" dirty="0" err="1"/>
              <a:t>östradiol</a:t>
            </a:r>
            <a:r>
              <a:rPr lang="sv-SE" dirty="0"/>
              <a:t> når ut i cirkulationen t ex till uterus för att stimulera </a:t>
            </a:r>
            <a:r>
              <a:rPr lang="sv-SE" dirty="0" err="1"/>
              <a:t>endometriet</a:t>
            </a:r>
            <a:r>
              <a:rPr lang="sv-SE" dirty="0"/>
              <a:t> att växa till. </a:t>
            </a:r>
            <a:r>
              <a:rPr lang="sv-SE" b="1" dirty="0"/>
              <a:t>FSH och LH stimuleras av </a:t>
            </a:r>
            <a:r>
              <a:rPr lang="sv-SE" b="1" dirty="0" err="1"/>
              <a:t>GnRH</a:t>
            </a:r>
            <a:r>
              <a:rPr lang="sv-SE" b="1" dirty="0"/>
              <a:t> </a:t>
            </a:r>
            <a:r>
              <a:rPr lang="sv-SE" dirty="0"/>
              <a:t>från hypotalamus. Neg feedback utövas av </a:t>
            </a:r>
            <a:r>
              <a:rPr lang="sv-SE" dirty="0" err="1"/>
              <a:t>östradiol</a:t>
            </a:r>
            <a:r>
              <a:rPr lang="sv-SE" dirty="0"/>
              <a:t> på både hypotalamus - och hypofysnivå och </a:t>
            </a:r>
            <a:r>
              <a:rPr lang="sv-SE" b="1" dirty="0" err="1"/>
              <a:t>inhibin</a:t>
            </a:r>
            <a:r>
              <a:rPr lang="sv-SE" b="1" dirty="0"/>
              <a:t> från </a:t>
            </a:r>
            <a:r>
              <a:rPr lang="sv-SE" b="1" dirty="0" err="1"/>
              <a:t>granulosacellerna</a:t>
            </a:r>
            <a:r>
              <a:rPr lang="sv-SE" b="1" dirty="0"/>
              <a:t> </a:t>
            </a:r>
            <a:r>
              <a:rPr lang="sv-SE" dirty="0"/>
              <a:t>utövar också negativ </a:t>
            </a:r>
            <a:r>
              <a:rPr lang="sv-SE" dirty="0" err="1"/>
              <a:t>feed</a:t>
            </a:r>
            <a:r>
              <a:rPr lang="sv-SE" dirty="0"/>
              <a:t> back på hypofysens FSH produktion. </a:t>
            </a:r>
          </a:p>
          <a:p>
            <a:endParaRPr lang="sv-SE" dirty="0"/>
          </a:p>
        </p:txBody>
      </p:sp>
    </p:spTree>
    <p:extLst>
      <p:ext uri="{BB962C8B-B14F-4D97-AF65-F5344CB8AC3E}">
        <p14:creationId xmlns:p14="http://schemas.microsoft.com/office/powerpoint/2010/main" val="12097228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i="1" dirty="0"/>
              <a:t>Albin funderar förstås på vad det kan bero på att hans spermieproduktion är nedsatt och hittar en artikel som beskriver att hos kraftiga män som sitter mycket, till exempel lastbilschaufförer, som har sin pung liggande mellan varma lår kan temperaturen öka så pass mycket i pungen att det kan medföra att fertiliteten försämras. </a:t>
            </a:r>
            <a:endParaRPr lang="sv-SE" dirty="0"/>
          </a:p>
          <a:p>
            <a:r>
              <a:rPr lang="sv-SE" b="1" dirty="0"/>
              <a:t>Fråga 19 (4 poäng ): </a:t>
            </a:r>
            <a:r>
              <a:rPr lang="sv-SE" dirty="0"/>
              <a:t>Testiklarna är hos den vuxne mannen belägna i </a:t>
            </a:r>
            <a:r>
              <a:rPr lang="sv-SE" dirty="0" err="1"/>
              <a:t>scrotum</a:t>
            </a:r>
            <a:r>
              <a:rPr lang="sv-SE" dirty="0"/>
              <a:t>. Beskriv var den embryonala utvecklingen av testiklarna sker och hur testiklarna hamnar i </a:t>
            </a:r>
            <a:r>
              <a:rPr lang="sv-SE" dirty="0" err="1"/>
              <a:t>scrotum</a:t>
            </a:r>
            <a:r>
              <a:rPr lang="sv-SE" dirty="0"/>
              <a:t>. </a:t>
            </a:r>
          </a:p>
          <a:p>
            <a:endParaRPr lang="sv-SE" dirty="0"/>
          </a:p>
        </p:txBody>
      </p:sp>
    </p:spTree>
    <p:extLst>
      <p:ext uri="{BB962C8B-B14F-4D97-AF65-F5344CB8AC3E}">
        <p14:creationId xmlns:p14="http://schemas.microsoft.com/office/powerpoint/2010/main" val="15835815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normAutofit fontScale="92500" lnSpcReduction="20000"/>
          </a:bodyPr>
          <a:lstStyle/>
          <a:p>
            <a:r>
              <a:rPr lang="sv-SE" dirty="0"/>
              <a:t>Testikel/bitestikel är </a:t>
            </a:r>
            <a:r>
              <a:rPr lang="sv-SE" b="1" dirty="0" err="1"/>
              <a:t>retroperitoneala</a:t>
            </a:r>
            <a:r>
              <a:rPr lang="sv-SE" b="1" dirty="0"/>
              <a:t> organ </a:t>
            </a:r>
            <a:r>
              <a:rPr lang="sv-SE" dirty="0"/>
              <a:t>– alltså anlagda i bukhålans bakre del bakom </a:t>
            </a:r>
            <a:r>
              <a:rPr lang="sv-SE" dirty="0" err="1"/>
              <a:t>peritoneum</a:t>
            </a:r>
            <a:r>
              <a:rPr lang="sv-SE" dirty="0"/>
              <a:t> - som pressas </a:t>
            </a:r>
            <a:r>
              <a:rPr lang="sv-SE" dirty="0" err="1"/>
              <a:t>laterokaudalt</a:t>
            </a:r>
            <a:r>
              <a:rPr lang="sv-SE" dirty="0"/>
              <a:t> av det </a:t>
            </a:r>
            <a:r>
              <a:rPr lang="sv-SE" dirty="0" err="1"/>
              <a:t>intraabdominella</a:t>
            </a:r>
            <a:r>
              <a:rPr lang="sv-SE" dirty="0"/>
              <a:t> trycket som ökar </a:t>
            </a:r>
            <a:r>
              <a:rPr lang="sv-SE" dirty="0" err="1"/>
              <a:t>pga</a:t>
            </a:r>
            <a:r>
              <a:rPr lang="sv-SE" dirty="0"/>
              <a:t> av det snabba utvecklingen av andra organ främst det </a:t>
            </a:r>
            <a:r>
              <a:rPr lang="sv-SE" dirty="0" err="1"/>
              <a:t>gastro</a:t>
            </a:r>
            <a:r>
              <a:rPr lang="sv-SE" dirty="0"/>
              <a:t> - </a:t>
            </a:r>
            <a:r>
              <a:rPr lang="sv-SE" dirty="0" err="1"/>
              <a:t>intestinala</a:t>
            </a:r>
            <a:r>
              <a:rPr lang="sv-SE" dirty="0"/>
              <a:t> systemet. Testiklarna befinner sig inom några veckor (c:a v 13) vid den inre </a:t>
            </a:r>
            <a:r>
              <a:rPr lang="sv-SE" b="1" dirty="0" err="1"/>
              <a:t>inguinalkanalen</a:t>
            </a:r>
            <a:r>
              <a:rPr lang="sv-SE" dirty="0"/>
              <a:t>. En ökad vattentuppsamling i den </a:t>
            </a:r>
            <a:r>
              <a:rPr lang="sv-SE" b="1" dirty="0" err="1"/>
              <a:t>mesenkym</a:t>
            </a:r>
            <a:r>
              <a:rPr lang="sv-SE" dirty="0"/>
              <a:t>-rik </a:t>
            </a:r>
            <a:r>
              <a:rPr lang="sv-SE" b="1" dirty="0" err="1"/>
              <a:t>gubernaculum</a:t>
            </a:r>
            <a:r>
              <a:rPr lang="sv-SE" b="1" dirty="0"/>
              <a:t> </a:t>
            </a:r>
            <a:r>
              <a:rPr lang="sv-SE" b="1" dirty="0" err="1"/>
              <a:t>testis</a:t>
            </a:r>
            <a:r>
              <a:rPr lang="sv-SE" dirty="0"/>
              <a:t>, hormonell influerat, </a:t>
            </a:r>
            <a:r>
              <a:rPr lang="sv-SE" dirty="0" err="1"/>
              <a:t>dilaterar</a:t>
            </a:r>
            <a:r>
              <a:rPr lang="sv-SE" dirty="0"/>
              <a:t> den </a:t>
            </a:r>
            <a:r>
              <a:rPr lang="sv-SE" dirty="0" err="1"/>
              <a:t>inguinala</a:t>
            </a:r>
            <a:r>
              <a:rPr lang="sv-SE" dirty="0"/>
              <a:t> kanalen och medför att testikel vandrar ner till pungen pushad av trycket och en nedkortning av </a:t>
            </a:r>
            <a:r>
              <a:rPr lang="sv-SE" b="1" dirty="0" err="1"/>
              <a:t>gubernaculum</a:t>
            </a:r>
            <a:r>
              <a:rPr lang="sv-SE" dirty="0"/>
              <a:t>. Denna förkortning sker </a:t>
            </a:r>
            <a:r>
              <a:rPr lang="sv-SE" dirty="0" err="1"/>
              <a:t>pga</a:t>
            </a:r>
            <a:r>
              <a:rPr lang="sv-SE" dirty="0"/>
              <a:t> en minskande </a:t>
            </a:r>
            <a:r>
              <a:rPr lang="sv-SE" dirty="0" err="1"/>
              <a:t>vatteninnehålet</a:t>
            </a:r>
            <a:r>
              <a:rPr lang="sv-SE" dirty="0"/>
              <a:t> av </a:t>
            </a:r>
            <a:r>
              <a:rPr lang="sv-SE" dirty="0" err="1"/>
              <a:t>gubernaculum</a:t>
            </a:r>
            <a:r>
              <a:rPr lang="sv-SE" dirty="0"/>
              <a:t>, vars resulterande fibros fixerar testikel/bitestikel till </a:t>
            </a:r>
            <a:r>
              <a:rPr lang="sv-SE" dirty="0" err="1"/>
              <a:t>skrotums</a:t>
            </a:r>
            <a:r>
              <a:rPr lang="sv-SE" dirty="0"/>
              <a:t> nedre del (</a:t>
            </a:r>
            <a:r>
              <a:rPr lang="sv-SE" dirty="0" err="1"/>
              <a:t>kauda</a:t>
            </a:r>
            <a:r>
              <a:rPr lang="sv-SE" dirty="0"/>
              <a:t> bitestikelns ligament) . Det </a:t>
            </a:r>
            <a:r>
              <a:rPr lang="sv-SE" dirty="0" err="1"/>
              <a:t>peritoneum</a:t>
            </a:r>
            <a:r>
              <a:rPr lang="sv-SE" dirty="0"/>
              <a:t> som medföljer ner bildar den vaginala kaviteten (en utbuktning av det </a:t>
            </a:r>
            <a:r>
              <a:rPr lang="sv-SE" dirty="0" err="1"/>
              <a:t>peritoneala</a:t>
            </a:r>
            <a:r>
              <a:rPr lang="sv-SE" dirty="0"/>
              <a:t> bukkaviteten som sedan separeras från buken). </a:t>
            </a:r>
            <a:r>
              <a:rPr lang="sv-SE" dirty="0" err="1"/>
              <a:t>Inguinalkanalen</a:t>
            </a:r>
            <a:r>
              <a:rPr lang="sv-SE" dirty="0"/>
              <a:t> erhåller därefter endast sädesledaren, blodkärl och nerver. </a:t>
            </a:r>
          </a:p>
          <a:p>
            <a:endParaRPr lang="sv-SE" dirty="0"/>
          </a:p>
        </p:txBody>
      </p:sp>
    </p:spTree>
    <p:extLst>
      <p:ext uri="{BB962C8B-B14F-4D97-AF65-F5344CB8AC3E}">
        <p14:creationId xmlns:p14="http://schemas.microsoft.com/office/powerpoint/2010/main" val="14897861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1 (1 poäng ) : </a:t>
            </a:r>
            <a:r>
              <a:rPr lang="sv-SE" dirty="0"/>
              <a:t>Prägling/programmering under fostertillvaron påverkar genuttrycket , dvs proteinexpression senare i livet genom: </a:t>
            </a:r>
          </a:p>
          <a:p>
            <a:r>
              <a:rPr lang="sv-SE" dirty="0"/>
              <a:t>a) </a:t>
            </a:r>
            <a:r>
              <a:rPr lang="sv-SE" dirty="0" err="1"/>
              <a:t>epigenetiska</a:t>
            </a:r>
            <a:r>
              <a:rPr lang="sv-SE" dirty="0"/>
              <a:t> mekanismer </a:t>
            </a:r>
          </a:p>
          <a:p>
            <a:r>
              <a:rPr lang="sv-SE" dirty="0"/>
              <a:t>b) mutationer i gener </a:t>
            </a:r>
          </a:p>
          <a:p>
            <a:r>
              <a:rPr lang="sv-SE" dirty="0"/>
              <a:t>c) uppbyggnad av proteinlager </a:t>
            </a:r>
          </a:p>
          <a:p>
            <a:r>
              <a:rPr lang="sv-SE" dirty="0"/>
              <a:t>d) ökad </a:t>
            </a:r>
            <a:r>
              <a:rPr lang="sv-SE" dirty="0" err="1"/>
              <a:t>splicing</a:t>
            </a:r>
            <a:r>
              <a:rPr lang="sv-SE" dirty="0"/>
              <a:t> </a:t>
            </a:r>
          </a:p>
          <a:p>
            <a:r>
              <a:rPr lang="sv-SE" dirty="0"/>
              <a:t>e) ökad </a:t>
            </a:r>
            <a:r>
              <a:rPr lang="sv-SE" dirty="0" err="1"/>
              <a:t>replikation</a:t>
            </a:r>
            <a:r>
              <a:rPr lang="sv-SE" dirty="0"/>
              <a:t> </a:t>
            </a:r>
          </a:p>
          <a:p>
            <a:endParaRPr lang="sv-SE" dirty="0"/>
          </a:p>
        </p:txBody>
      </p:sp>
    </p:spTree>
    <p:extLst>
      <p:ext uri="{BB962C8B-B14F-4D97-AF65-F5344CB8AC3E}">
        <p14:creationId xmlns:p14="http://schemas.microsoft.com/office/powerpoint/2010/main" val="13244196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A</a:t>
            </a:r>
          </a:p>
          <a:p>
            <a:endParaRPr lang="sv-SE" dirty="0"/>
          </a:p>
        </p:txBody>
      </p:sp>
    </p:spTree>
    <p:extLst>
      <p:ext uri="{BB962C8B-B14F-4D97-AF65-F5344CB8AC3E}">
        <p14:creationId xmlns:p14="http://schemas.microsoft.com/office/powerpoint/2010/main" val="10988102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2 (1 poäng) : </a:t>
            </a:r>
            <a:r>
              <a:rPr lang="sv-SE" dirty="0"/>
              <a:t>Under fosterlivet bidrar endokrina hormoner till längdtillväxt. Vilka är de tre viktigaste hormonerna för längdtillväxt ? </a:t>
            </a:r>
          </a:p>
          <a:p>
            <a:r>
              <a:rPr lang="sv-SE" dirty="0"/>
              <a:t>a) Insulin, </a:t>
            </a:r>
            <a:r>
              <a:rPr lang="sv-SE" dirty="0" err="1"/>
              <a:t>tyroxin</a:t>
            </a:r>
            <a:r>
              <a:rPr lang="sv-SE" dirty="0"/>
              <a:t> och kortisol </a:t>
            </a:r>
          </a:p>
          <a:p>
            <a:r>
              <a:rPr lang="sv-SE" dirty="0"/>
              <a:t>b) Insulin, IGF - I och IGF - II </a:t>
            </a:r>
          </a:p>
          <a:p>
            <a:r>
              <a:rPr lang="sv-SE" dirty="0"/>
              <a:t>c) Insulin, GH och IGF - II </a:t>
            </a:r>
          </a:p>
          <a:p>
            <a:r>
              <a:rPr lang="sv-SE" dirty="0"/>
              <a:t>d) GH, IGF - I och </a:t>
            </a:r>
            <a:r>
              <a:rPr lang="sv-SE" dirty="0" err="1"/>
              <a:t>tyroxin</a:t>
            </a:r>
            <a:r>
              <a:rPr lang="sv-SE" dirty="0"/>
              <a:t> </a:t>
            </a:r>
          </a:p>
          <a:p>
            <a:r>
              <a:rPr lang="sv-SE" dirty="0"/>
              <a:t>e) GH, IGF - I och kortisol </a:t>
            </a:r>
          </a:p>
          <a:p>
            <a:endParaRPr lang="sv-SE" dirty="0"/>
          </a:p>
        </p:txBody>
      </p:sp>
    </p:spTree>
    <p:extLst>
      <p:ext uri="{BB962C8B-B14F-4D97-AF65-F5344CB8AC3E}">
        <p14:creationId xmlns:p14="http://schemas.microsoft.com/office/powerpoint/2010/main" val="17946323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4 (2 poäng ) : </a:t>
            </a:r>
            <a:endParaRPr lang="sv-SE" dirty="0"/>
          </a:p>
          <a:p>
            <a:r>
              <a:rPr lang="sv-SE" dirty="0"/>
              <a:t>Det är klarlagt att den fertila perioden hos en kvinna inte kan påverkas genom att man på olika sätt försöker påverka ägglossningen, till exempel genom att ge p-piller, eller när kvinnan är gravid eller ammar. Förklara varför och vad som händer med ägganlagen under livet? </a:t>
            </a:r>
          </a:p>
          <a:p>
            <a:endParaRPr lang="sv-SE" dirty="0"/>
          </a:p>
        </p:txBody>
      </p:sp>
    </p:spTree>
    <p:extLst>
      <p:ext uri="{BB962C8B-B14F-4D97-AF65-F5344CB8AC3E}">
        <p14:creationId xmlns:p14="http://schemas.microsoft.com/office/powerpoint/2010/main" val="2427115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B)</a:t>
            </a:r>
          </a:p>
          <a:p>
            <a:endParaRPr lang="sv-SE" dirty="0"/>
          </a:p>
          <a:p>
            <a:endParaRPr lang="sv-SE" dirty="0"/>
          </a:p>
          <a:p>
            <a:r>
              <a:rPr lang="sv-SE" dirty="0"/>
              <a:t>Kortisol är stresshormon inget tillväxthormon.</a:t>
            </a:r>
          </a:p>
          <a:p>
            <a:r>
              <a:rPr lang="sv-SE" dirty="0"/>
              <a:t>GH har ingen inverkan under fosterstadiet. </a:t>
            </a:r>
          </a:p>
        </p:txBody>
      </p:sp>
    </p:spTree>
    <p:extLst>
      <p:ext uri="{BB962C8B-B14F-4D97-AF65-F5344CB8AC3E}">
        <p14:creationId xmlns:p14="http://schemas.microsoft.com/office/powerpoint/2010/main" val="9776473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normAutofit fontScale="92500" lnSpcReduction="20000"/>
          </a:bodyPr>
          <a:lstStyle/>
          <a:p>
            <a:endParaRPr lang="sv-SE" dirty="0"/>
          </a:p>
          <a:p>
            <a:r>
              <a:rPr lang="sv-SE" i="1" dirty="0"/>
              <a:t>Robert hade 4 syskon som alla var normalstora. Vid 5 års ålder var Robert 169 cm lång och vägde 64 kg dvs normal storlek för en 15 - åring. Vid åtta års ålder var Robert 182 cm. </a:t>
            </a:r>
            <a:endParaRPr lang="sv-SE" dirty="0"/>
          </a:p>
          <a:p>
            <a:r>
              <a:rPr lang="sv-SE" b="1" dirty="0"/>
              <a:t>Fråga 3 (1 poäng ) : </a:t>
            </a:r>
            <a:r>
              <a:rPr lang="sv-SE" dirty="0"/>
              <a:t>Vilka två av dessa hormoner har störst betydelse för IGF - I:s bildning och effekt för att långa </a:t>
            </a:r>
            <a:r>
              <a:rPr lang="sv-SE" dirty="0" err="1"/>
              <a:t>rörben</a:t>
            </a:r>
            <a:r>
              <a:rPr lang="sv-SE" dirty="0"/>
              <a:t> skall växa under barndomen? </a:t>
            </a:r>
          </a:p>
          <a:p>
            <a:r>
              <a:rPr lang="sv-SE" dirty="0"/>
              <a:t>a) Insulin och GH </a:t>
            </a:r>
          </a:p>
          <a:p>
            <a:r>
              <a:rPr lang="sv-SE" dirty="0"/>
              <a:t>b) GH och testosteron </a:t>
            </a:r>
          </a:p>
          <a:p>
            <a:r>
              <a:rPr lang="sv-SE" dirty="0"/>
              <a:t>c) </a:t>
            </a:r>
            <a:r>
              <a:rPr lang="sv-SE" dirty="0" err="1"/>
              <a:t>Östradiol</a:t>
            </a:r>
            <a:r>
              <a:rPr lang="sv-SE" dirty="0"/>
              <a:t> och insulin </a:t>
            </a:r>
          </a:p>
          <a:p>
            <a:r>
              <a:rPr lang="sv-SE" dirty="0"/>
              <a:t>d) Testosteron och </a:t>
            </a:r>
            <a:r>
              <a:rPr lang="sv-SE" dirty="0" err="1"/>
              <a:t>östradiol</a:t>
            </a:r>
            <a:r>
              <a:rPr lang="sv-SE" dirty="0"/>
              <a:t> </a:t>
            </a:r>
          </a:p>
          <a:p>
            <a:r>
              <a:rPr lang="sv-SE" dirty="0"/>
              <a:t>e) Prolaktin och </a:t>
            </a:r>
            <a:r>
              <a:rPr lang="sv-SE" dirty="0" err="1"/>
              <a:t>östradiol</a:t>
            </a:r>
            <a:r>
              <a:rPr lang="sv-SE" dirty="0"/>
              <a:t> </a:t>
            </a:r>
          </a:p>
          <a:p>
            <a:endParaRPr lang="sv-SE" dirty="0"/>
          </a:p>
        </p:txBody>
      </p:sp>
    </p:spTree>
    <p:extLst>
      <p:ext uri="{BB962C8B-B14F-4D97-AF65-F5344CB8AC3E}">
        <p14:creationId xmlns:p14="http://schemas.microsoft.com/office/powerpoint/2010/main" val="8539281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A</a:t>
            </a:r>
          </a:p>
          <a:p>
            <a:endParaRPr lang="sv-SE" dirty="0"/>
          </a:p>
        </p:txBody>
      </p:sp>
    </p:spTree>
    <p:extLst>
      <p:ext uri="{BB962C8B-B14F-4D97-AF65-F5344CB8AC3E}">
        <p14:creationId xmlns:p14="http://schemas.microsoft.com/office/powerpoint/2010/main" val="33648144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4EA6867-4BAA-4BAA-8A30-D18201132172}"/>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C11236B5-8E81-4C28-8D05-F32E7AE6B49D}"/>
              </a:ext>
            </a:extLst>
          </p:cNvPr>
          <p:cNvSpPr>
            <a:spLocks noGrp="1"/>
          </p:cNvSpPr>
          <p:nvPr>
            <p:ph idx="1"/>
          </p:nvPr>
        </p:nvSpPr>
        <p:spPr/>
        <p:txBody>
          <a:bodyPr/>
          <a:lstStyle/>
          <a:p>
            <a:pPr marL="0" indent="0">
              <a:buNone/>
            </a:pPr>
            <a:r>
              <a:rPr lang="sv-SE" i="1" dirty="0"/>
              <a:t>Stina väntar Everts första barnbarnsbarn. Han minns hur fascinerande det var att följa hur magen växte på Birgit under hennes graviditeter. Det blir extra märkvärdigt med Stinas graviditet då han kan få se ultraljudsbilder av hur fostret växer. </a:t>
            </a:r>
            <a:endParaRPr lang="sv-SE" dirty="0"/>
          </a:p>
          <a:p>
            <a:pPr marL="0" indent="0">
              <a:buNone/>
            </a:pPr>
            <a:r>
              <a:rPr lang="sv-SE" b="1" dirty="0"/>
              <a:t>Fråga 35 (3 poäng): </a:t>
            </a:r>
            <a:endParaRPr lang="sv-SE" dirty="0"/>
          </a:p>
          <a:p>
            <a:pPr marL="0" indent="0">
              <a:buNone/>
            </a:pPr>
            <a:r>
              <a:rPr lang="sv-SE" dirty="0"/>
              <a:t>Vilka hormoner är viktiga under människans olika tillväxtfaser (från födelsen och framåt) och redogör för hormoners överordnade reglering under tillväxtfaserna. </a:t>
            </a:r>
          </a:p>
        </p:txBody>
      </p:sp>
    </p:spTree>
    <p:extLst>
      <p:ext uri="{BB962C8B-B14F-4D97-AF65-F5344CB8AC3E}">
        <p14:creationId xmlns:p14="http://schemas.microsoft.com/office/powerpoint/2010/main" val="31159837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34D209C-035F-42EE-90D4-75DD67155A62}"/>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0EE0F13B-7451-408C-8332-A8E1FA8F4F49}"/>
              </a:ext>
            </a:extLst>
          </p:cNvPr>
          <p:cNvSpPr>
            <a:spLocks noGrp="1"/>
          </p:cNvSpPr>
          <p:nvPr>
            <p:ph idx="1"/>
          </p:nvPr>
        </p:nvSpPr>
        <p:spPr/>
        <p:txBody>
          <a:bodyPr>
            <a:normAutofit fontScale="85000" lnSpcReduction="20000"/>
          </a:bodyPr>
          <a:lstStyle/>
          <a:p>
            <a:pPr marL="0" indent="0">
              <a:buNone/>
            </a:pPr>
            <a:r>
              <a:rPr lang="sv-SE" b="1" dirty="0"/>
              <a:t>Svarsförslag: </a:t>
            </a:r>
            <a:endParaRPr lang="sv-SE" dirty="0"/>
          </a:p>
          <a:p>
            <a:pPr marL="0" indent="0">
              <a:buNone/>
            </a:pPr>
            <a:r>
              <a:rPr lang="sv-SE" dirty="0"/>
              <a:t>Fetala tillväxt fasen: </a:t>
            </a:r>
          </a:p>
          <a:p>
            <a:pPr marL="0" indent="0">
              <a:buNone/>
            </a:pPr>
            <a:r>
              <a:rPr lang="sv-SE" dirty="0"/>
              <a:t>IGF-I, IGF-II och insulin. Regleras av tillgång på nutrition. IGF-I är inte tillväxthormon- (GH) reglerad i denna fas. </a:t>
            </a:r>
          </a:p>
          <a:p>
            <a:pPr marL="0" indent="0">
              <a:buNone/>
            </a:pPr>
            <a:r>
              <a:rPr lang="sv-SE" dirty="0"/>
              <a:t>Barndomsfasen: </a:t>
            </a:r>
          </a:p>
          <a:p>
            <a:pPr marL="0" indent="0">
              <a:buNone/>
            </a:pPr>
            <a:r>
              <a:rPr lang="sv-SE" dirty="0"/>
              <a:t>IGF-I, GH och insulin (även IGF-II viktig men inte GH reglerad). </a:t>
            </a:r>
            <a:r>
              <a:rPr lang="sv-SE" dirty="0" err="1"/>
              <a:t>Hypothalamus</a:t>
            </a:r>
            <a:r>
              <a:rPr lang="sv-SE" dirty="0"/>
              <a:t>-hypofys tar över regleringen av IGF-I genom att GHRH stimulerar och </a:t>
            </a:r>
            <a:r>
              <a:rPr lang="sv-SE" dirty="0" err="1"/>
              <a:t>somatostatin</a:t>
            </a:r>
            <a:r>
              <a:rPr lang="sv-SE" dirty="0"/>
              <a:t> hämmar GH som stimulerar IGF-I i lever och diverse organ </a:t>
            </a:r>
            <a:r>
              <a:rPr lang="sv-SE" dirty="0" err="1"/>
              <a:t>inkl</a:t>
            </a:r>
            <a:r>
              <a:rPr lang="sv-SE" dirty="0"/>
              <a:t> tillväxtplattan. IGF-I negativ återkoppling på hypofys/</a:t>
            </a:r>
            <a:r>
              <a:rPr lang="sv-SE" dirty="0" err="1"/>
              <a:t>hypothalamus</a:t>
            </a:r>
            <a:r>
              <a:rPr lang="sv-SE" dirty="0"/>
              <a:t> styr den aktuella </a:t>
            </a:r>
            <a:r>
              <a:rPr lang="sv-SE" dirty="0" err="1"/>
              <a:t>blodnivån</a:t>
            </a:r>
            <a:r>
              <a:rPr lang="sv-SE" dirty="0"/>
              <a:t> av IGF-I. Insulin spelar en viktig roll och ökar GHR känsligheten. Vid svällt och lågt insulin stängs axeln av. </a:t>
            </a:r>
          </a:p>
          <a:p>
            <a:pPr marL="0" indent="0">
              <a:buNone/>
            </a:pPr>
            <a:r>
              <a:rPr lang="sv-SE" dirty="0"/>
              <a:t>Pubertala tillväxtfasen: IGF-1, GH och insulin. </a:t>
            </a:r>
            <a:r>
              <a:rPr lang="sv-SE" dirty="0" err="1"/>
              <a:t>Estradiol</a:t>
            </a:r>
            <a:r>
              <a:rPr lang="sv-SE" dirty="0"/>
              <a:t> och testosteron tillåter högre IGF-I och GH frisättning genom en avslappnad IGF-1 negativ återkoppling. Ger högre IGF-I och pubertal tillväxtspurt. </a:t>
            </a:r>
          </a:p>
        </p:txBody>
      </p:sp>
    </p:spTree>
    <p:extLst>
      <p:ext uri="{BB962C8B-B14F-4D97-AF65-F5344CB8AC3E}">
        <p14:creationId xmlns:p14="http://schemas.microsoft.com/office/powerpoint/2010/main" val="25205315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63A4148-2A92-42C0-8C3E-279D23820EEE}"/>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CD4C376C-845C-4E60-B532-AF0638A27578}"/>
              </a:ext>
            </a:extLst>
          </p:cNvPr>
          <p:cNvSpPr>
            <a:spLocks noGrp="1"/>
          </p:cNvSpPr>
          <p:nvPr>
            <p:ph idx="1"/>
          </p:nvPr>
        </p:nvSpPr>
        <p:spPr/>
        <p:txBody>
          <a:bodyPr/>
          <a:lstStyle/>
          <a:p>
            <a:pPr marL="0" indent="0">
              <a:buNone/>
            </a:pPr>
            <a:r>
              <a:rPr lang="sv-SE" i="1" dirty="0"/>
              <a:t>Evert önskar att Stina ska få en dotter. Han funderar på hur biologin kan bestämma vad det blir för kön… </a:t>
            </a:r>
            <a:endParaRPr lang="sv-SE" dirty="0"/>
          </a:p>
          <a:p>
            <a:pPr marL="0" indent="0">
              <a:buNone/>
            </a:pPr>
            <a:r>
              <a:rPr lang="sv-SE" b="1" dirty="0"/>
              <a:t>Fråga 37 (3 poäng): </a:t>
            </a:r>
            <a:endParaRPr lang="sv-SE" dirty="0"/>
          </a:p>
          <a:p>
            <a:pPr marL="0" indent="0">
              <a:buNone/>
            </a:pPr>
            <a:r>
              <a:rPr lang="sv-SE" dirty="0"/>
              <a:t>Män och kvinnor skiljs åt embryologiskt under fosterutvecklingen. Beskriv likheter eller skillnader vid bildandet (embryologiskt) av testiklar respektive ovarier? </a:t>
            </a:r>
          </a:p>
        </p:txBody>
      </p:sp>
    </p:spTree>
    <p:extLst>
      <p:ext uri="{BB962C8B-B14F-4D97-AF65-F5344CB8AC3E}">
        <p14:creationId xmlns:p14="http://schemas.microsoft.com/office/powerpoint/2010/main" val="65542285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8199A0C-B727-498E-BFD8-D52EF61F6653}"/>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41EDC2CC-CC17-4378-9E8A-4009655B90FD}"/>
              </a:ext>
            </a:extLst>
          </p:cNvPr>
          <p:cNvSpPr>
            <a:spLocks noGrp="1"/>
          </p:cNvSpPr>
          <p:nvPr>
            <p:ph idx="1"/>
          </p:nvPr>
        </p:nvSpPr>
        <p:spPr/>
        <p:txBody>
          <a:bodyPr/>
          <a:lstStyle/>
          <a:p>
            <a:pPr marL="0" indent="0">
              <a:buNone/>
            </a:pPr>
            <a:r>
              <a:rPr lang="sv-SE" b="1" dirty="0"/>
              <a:t>Svarsförslag: </a:t>
            </a:r>
            <a:endParaRPr lang="sv-SE" dirty="0"/>
          </a:p>
          <a:p>
            <a:pPr marL="0" indent="0">
              <a:buNone/>
            </a:pPr>
            <a:r>
              <a:rPr lang="sv-SE" dirty="0"/>
              <a:t>Vid bildandet av ovarier kommer de </a:t>
            </a:r>
            <a:r>
              <a:rPr lang="sv-SE" dirty="0" err="1"/>
              <a:t>medullära</a:t>
            </a:r>
            <a:r>
              <a:rPr lang="sv-SE" dirty="0"/>
              <a:t> könsstängarna att tillbakabildas, </a:t>
            </a:r>
            <a:r>
              <a:rPr lang="sv-SE" dirty="0" err="1"/>
              <a:t>kortiklara</a:t>
            </a:r>
            <a:r>
              <a:rPr lang="sv-SE" dirty="0"/>
              <a:t>/barksträngar bildas, ingen </a:t>
            </a:r>
            <a:r>
              <a:rPr lang="sv-SE" dirty="0" err="1"/>
              <a:t>tunica</a:t>
            </a:r>
            <a:r>
              <a:rPr lang="sv-SE" dirty="0"/>
              <a:t> </a:t>
            </a:r>
            <a:r>
              <a:rPr lang="sv-SE" dirty="0" err="1"/>
              <a:t>albugineas</a:t>
            </a:r>
            <a:r>
              <a:rPr lang="sv-SE" dirty="0"/>
              <a:t>. Vid bildningen av testiklar kommer </a:t>
            </a:r>
            <a:r>
              <a:rPr lang="sv-SE" dirty="0" err="1"/>
              <a:t>medullära</a:t>
            </a:r>
            <a:r>
              <a:rPr lang="sv-SE" dirty="0"/>
              <a:t> </a:t>
            </a:r>
            <a:r>
              <a:rPr lang="sv-SE" dirty="0" err="1"/>
              <a:t>könsstängar</a:t>
            </a:r>
            <a:r>
              <a:rPr lang="sv-SE" dirty="0"/>
              <a:t> bildas, inga </a:t>
            </a:r>
            <a:r>
              <a:rPr lang="sv-SE" dirty="0" err="1"/>
              <a:t>kortiklala</a:t>
            </a:r>
            <a:r>
              <a:rPr lang="sv-SE" dirty="0"/>
              <a:t>/</a:t>
            </a:r>
            <a:r>
              <a:rPr lang="sv-SE" dirty="0" err="1"/>
              <a:t>barkkönsträngar</a:t>
            </a:r>
            <a:r>
              <a:rPr lang="sv-SE" dirty="0"/>
              <a:t> och det bildas </a:t>
            </a:r>
            <a:r>
              <a:rPr lang="sv-SE" dirty="0" err="1"/>
              <a:t>Tunica</a:t>
            </a:r>
            <a:r>
              <a:rPr lang="sv-SE" dirty="0"/>
              <a:t> </a:t>
            </a:r>
            <a:r>
              <a:rPr lang="sv-SE" dirty="0" err="1"/>
              <a:t>albuginea</a:t>
            </a:r>
            <a:r>
              <a:rPr lang="sv-SE" dirty="0"/>
              <a:t>. </a:t>
            </a:r>
          </a:p>
        </p:txBody>
      </p:sp>
    </p:spTree>
    <p:extLst>
      <p:ext uri="{BB962C8B-B14F-4D97-AF65-F5344CB8AC3E}">
        <p14:creationId xmlns:p14="http://schemas.microsoft.com/office/powerpoint/2010/main" val="425334091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FB58BC-E1A6-4890-9D33-A8ED4F578D8B}"/>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8B22171F-6BD7-4623-94EC-FF4EC7CCF228}"/>
              </a:ext>
            </a:extLst>
          </p:cNvPr>
          <p:cNvSpPr>
            <a:spLocks noGrp="1"/>
          </p:cNvSpPr>
          <p:nvPr>
            <p:ph idx="1"/>
          </p:nvPr>
        </p:nvSpPr>
        <p:spPr/>
        <p:txBody>
          <a:bodyPr>
            <a:normAutofit/>
          </a:bodyPr>
          <a:lstStyle/>
          <a:p>
            <a:pPr marL="0" indent="0">
              <a:buNone/>
            </a:pPr>
            <a:r>
              <a:rPr lang="sv-SE" sz="2200" i="1" dirty="0"/>
              <a:t>Evert och hustrun har 3 vuxna barn. De hade gärna velat ha en till ”sladdis”, men hustrun var över 40 år och det lyckades inte för henne att bli gravid ytterligare en gång. </a:t>
            </a:r>
          </a:p>
          <a:p>
            <a:pPr marL="0" indent="0">
              <a:buNone/>
            </a:pPr>
            <a:endParaRPr lang="sv-SE" sz="2200" dirty="0"/>
          </a:p>
          <a:p>
            <a:pPr marL="0" indent="0">
              <a:buNone/>
            </a:pPr>
            <a:r>
              <a:rPr lang="sv-SE" sz="2200" b="1" dirty="0"/>
              <a:t>Fråga 39 (1 poäng): </a:t>
            </a:r>
            <a:endParaRPr lang="sv-SE" sz="2200" dirty="0"/>
          </a:p>
          <a:p>
            <a:pPr marL="0" indent="0">
              <a:buNone/>
            </a:pPr>
            <a:r>
              <a:rPr lang="sv-SE" sz="2200" dirty="0"/>
              <a:t>Man kan anta att en kvinna är i </a:t>
            </a:r>
            <a:r>
              <a:rPr lang="sv-SE" sz="2200" dirty="0" err="1"/>
              <a:t>lutealfas</a:t>
            </a:r>
            <a:r>
              <a:rPr lang="sv-SE" sz="2200" dirty="0"/>
              <a:t> i menscykeln när (ett alternativ är rätt): </a:t>
            </a:r>
          </a:p>
          <a:p>
            <a:pPr marL="0" indent="0">
              <a:buNone/>
            </a:pPr>
            <a:r>
              <a:rPr lang="sv-SE" sz="2200" dirty="0"/>
              <a:t>A) Sekretet från cervix är genomskinligt, tunt och ibland äggviteliknande </a:t>
            </a:r>
          </a:p>
          <a:p>
            <a:pPr marL="0" indent="0">
              <a:buNone/>
            </a:pPr>
            <a:r>
              <a:rPr lang="sv-SE" sz="2200" dirty="0"/>
              <a:t>B) Morgontemperaturen har sjunkit ca 0.5 grader jämfört med före ovulationen </a:t>
            </a:r>
          </a:p>
          <a:p>
            <a:pPr marL="0" indent="0">
              <a:buNone/>
            </a:pPr>
            <a:r>
              <a:rPr lang="sv-SE" sz="2200" dirty="0"/>
              <a:t>C) Bröstspänningar ökar </a:t>
            </a:r>
          </a:p>
          <a:p>
            <a:pPr marL="0" indent="0">
              <a:buNone/>
            </a:pPr>
            <a:r>
              <a:rPr lang="sv-SE" sz="2200" dirty="0"/>
              <a:t>D) Bröstspänningar minskar </a:t>
            </a:r>
          </a:p>
          <a:p>
            <a:pPr marL="0" indent="0">
              <a:buNone/>
            </a:pPr>
            <a:r>
              <a:rPr lang="sv-SE" sz="2200" dirty="0"/>
              <a:t>E) Morgontemperaturen har ökat ca 0.5 grader jämfört med före ovulationen </a:t>
            </a:r>
          </a:p>
        </p:txBody>
      </p:sp>
    </p:spTree>
    <p:extLst>
      <p:ext uri="{BB962C8B-B14F-4D97-AF65-F5344CB8AC3E}">
        <p14:creationId xmlns:p14="http://schemas.microsoft.com/office/powerpoint/2010/main" val="404976292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E5CC8BE-EE34-4B03-9F1E-EC40FAA410C3}"/>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86D63305-7C0A-45FC-B2F2-AE1FD49FEB29}"/>
              </a:ext>
            </a:extLst>
          </p:cNvPr>
          <p:cNvSpPr>
            <a:spLocks noGrp="1"/>
          </p:cNvSpPr>
          <p:nvPr>
            <p:ph idx="1"/>
          </p:nvPr>
        </p:nvSpPr>
        <p:spPr>
          <a:xfrm>
            <a:off x="838200" y="1825625"/>
            <a:ext cx="10515600" cy="4351338"/>
          </a:xfrm>
        </p:spPr>
        <p:txBody>
          <a:bodyPr/>
          <a:lstStyle/>
          <a:p>
            <a:r>
              <a:rPr lang="sv-SE" dirty="0"/>
              <a:t>Här säger facit C men alternativ E är också rätt och gav full poäng.</a:t>
            </a:r>
          </a:p>
          <a:p>
            <a:endParaRPr lang="sv-SE" dirty="0"/>
          </a:p>
          <a:p>
            <a:endParaRPr lang="sv-SE" dirty="0"/>
          </a:p>
        </p:txBody>
      </p:sp>
      <p:pic>
        <p:nvPicPr>
          <p:cNvPr id="1030" name="Picture 6" descr="Bildresultat fÃ¶r menstruationscykeln temperatur">
            <a:extLst>
              <a:ext uri="{FF2B5EF4-FFF2-40B4-BE49-F238E27FC236}">
                <a16:creationId xmlns:a16="http://schemas.microsoft.com/office/drawing/2014/main" id="{A12E16A1-DC31-41E5-9736-23AC034C62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199" y="2376024"/>
            <a:ext cx="8599415" cy="47774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090166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Testosteron kan omvandlas till östrogen via </a:t>
            </a:r>
            <a:r>
              <a:rPr lang="sv-SE" b="1" dirty="0" err="1"/>
              <a:t>aromatas</a:t>
            </a:r>
            <a:r>
              <a:rPr lang="sv-SE" b="1" dirty="0"/>
              <a:t> . I vilka celler saknas </a:t>
            </a:r>
            <a:r>
              <a:rPr lang="sv-SE" b="1" dirty="0" err="1"/>
              <a:t>aromatas</a:t>
            </a:r>
            <a:r>
              <a:rPr lang="sv-SE" b="1" dirty="0"/>
              <a:t>? </a:t>
            </a:r>
          </a:p>
          <a:p>
            <a:r>
              <a:rPr lang="sv-SE" dirty="0"/>
              <a:t>a) Leverceller </a:t>
            </a:r>
          </a:p>
          <a:p>
            <a:r>
              <a:rPr lang="sv-SE" dirty="0"/>
              <a:t>b) Fettceller </a:t>
            </a:r>
          </a:p>
          <a:p>
            <a:r>
              <a:rPr lang="sv-SE" dirty="0"/>
              <a:t>c) </a:t>
            </a:r>
            <a:r>
              <a:rPr lang="sv-SE" dirty="0" err="1"/>
              <a:t>Leydigceller</a:t>
            </a:r>
            <a:r>
              <a:rPr lang="sv-SE" dirty="0"/>
              <a:t> </a:t>
            </a:r>
          </a:p>
          <a:p>
            <a:r>
              <a:rPr lang="sv-SE" dirty="0"/>
              <a:t>d) Sertoliceller </a:t>
            </a:r>
          </a:p>
          <a:p>
            <a:endParaRPr lang="sv-SE" dirty="0"/>
          </a:p>
        </p:txBody>
      </p:sp>
    </p:spTree>
    <p:extLst>
      <p:ext uri="{BB962C8B-B14F-4D97-AF65-F5344CB8AC3E}">
        <p14:creationId xmlns:p14="http://schemas.microsoft.com/office/powerpoint/2010/main" val="1105939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De flesta ägganlagen genomgår </a:t>
            </a:r>
            <a:r>
              <a:rPr lang="sv-SE" b="1" dirty="0" err="1"/>
              <a:t>atresi</a:t>
            </a:r>
            <a:r>
              <a:rPr lang="sv-SE" dirty="0"/>
              <a:t> (en typ av apoptos) under alla faser av en kvinnas liv, inklusive fosterlivet, </a:t>
            </a:r>
            <a:r>
              <a:rPr lang="sv-SE" b="1" dirty="0"/>
              <a:t>oberoende</a:t>
            </a:r>
            <a:r>
              <a:rPr lang="sv-SE" dirty="0"/>
              <a:t> </a:t>
            </a:r>
            <a:r>
              <a:rPr lang="sv-SE" b="1" dirty="0"/>
              <a:t>av yttre påverkan </a:t>
            </a:r>
            <a:r>
              <a:rPr lang="sv-SE" dirty="0"/>
              <a:t>av hormoner, graviditeter, amning etc. </a:t>
            </a:r>
          </a:p>
          <a:p>
            <a:endParaRPr lang="sv-SE" dirty="0"/>
          </a:p>
        </p:txBody>
      </p:sp>
    </p:spTree>
    <p:extLst>
      <p:ext uri="{BB962C8B-B14F-4D97-AF65-F5344CB8AC3E}">
        <p14:creationId xmlns:p14="http://schemas.microsoft.com/office/powerpoint/2010/main" val="118176007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C</a:t>
            </a:r>
          </a:p>
          <a:p>
            <a:endParaRPr lang="sv-SE" dirty="0"/>
          </a:p>
        </p:txBody>
      </p:sp>
    </p:spTree>
    <p:extLst>
      <p:ext uri="{BB962C8B-B14F-4D97-AF65-F5344CB8AC3E}">
        <p14:creationId xmlns:p14="http://schemas.microsoft.com/office/powerpoint/2010/main" val="105528736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7ACABB6-5A3F-473A-B84E-65A2DA535496}"/>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387083B5-5F3C-4F8F-9E7F-9AD788A01F11}"/>
              </a:ext>
            </a:extLst>
          </p:cNvPr>
          <p:cNvSpPr>
            <a:spLocks noGrp="1"/>
          </p:cNvSpPr>
          <p:nvPr>
            <p:ph idx="1"/>
          </p:nvPr>
        </p:nvSpPr>
        <p:spPr/>
        <p:txBody>
          <a:bodyPr/>
          <a:lstStyle/>
          <a:p>
            <a:pPr marL="0" indent="0">
              <a:buNone/>
            </a:pPr>
            <a:r>
              <a:rPr lang="sv-SE" b="1" dirty="0"/>
              <a:t>Fråga 40 (3 poäng): </a:t>
            </a:r>
            <a:endParaRPr lang="sv-SE" dirty="0"/>
          </a:p>
          <a:p>
            <a:pPr marL="0" indent="0">
              <a:buNone/>
            </a:pPr>
            <a:r>
              <a:rPr lang="sv-SE" dirty="0"/>
              <a:t>Det finns skillnader i förutsättningarna för reproduktion mellan män och kvinnor med ökande ålder. Beskriv vad dessa skillnader består i och hur könscellernas bildning skiljer sig åt genom livscykeln hos man respektive kvinna. </a:t>
            </a:r>
          </a:p>
        </p:txBody>
      </p:sp>
    </p:spTree>
    <p:extLst>
      <p:ext uri="{BB962C8B-B14F-4D97-AF65-F5344CB8AC3E}">
        <p14:creationId xmlns:p14="http://schemas.microsoft.com/office/powerpoint/2010/main" val="112875692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053E6C-77AA-466F-A5E2-158296F8B486}"/>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8587021C-C151-4B96-899A-A9619AF0E499}"/>
              </a:ext>
            </a:extLst>
          </p:cNvPr>
          <p:cNvSpPr>
            <a:spLocks noGrp="1"/>
          </p:cNvSpPr>
          <p:nvPr>
            <p:ph idx="1"/>
          </p:nvPr>
        </p:nvSpPr>
        <p:spPr/>
        <p:txBody>
          <a:bodyPr/>
          <a:lstStyle/>
          <a:p>
            <a:pPr marL="0" indent="0">
              <a:buNone/>
            </a:pPr>
            <a:r>
              <a:rPr lang="sv-SE" b="1" dirty="0"/>
              <a:t>Svarsförslag: </a:t>
            </a:r>
            <a:endParaRPr lang="sv-SE" dirty="0"/>
          </a:p>
          <a:p>
            <a:pPr marL="0" indent="0">
              <a:buNone/>
            </a:pPr>
            <a:r>
              <a:rPr lang="sv-SE" dirty="0"/>
              <a:t>Könsceller hos kvinna anläggs i fosterlivet. Mäns bildning av könsceller startar i och med puberteten. Äggen går åt och förrådet tar slut under den reproduktiva perioden hos kvinnor medan män har fortsatt könscellsbildning långt upp i åldrarna och kan behålla sin reproduktiva förmåga även om man märker en försämrad spermiekvalitet med ökande ålder. </a:t>
            </a:r>
          </a:p>
        </p:txBody>
      </p:sp>
    </p:spTree>
    <p:extLst>
      <p:ext uri="{BB962C8B-B14F-4D97-AF65-F5344CB8AC3E}">
        <p14:creationId xmlns:p14="http://schemas.microsoft.com/office/powerpoint/2010/main" val="302876776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2AD0248-36A2-4D95-A55B-2D3B32F9C47E}"/>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E7F86E45-D96D-43DD-9FB6-D751D85B8064}"/>
              </a:ext>
            </a:extLst>
          </p:cNvPr>
          <p:cNvSpPr>
            <a:spLocks noGrp="1"/>
          </p:cNvSpPr>
          <p:nvPr>
            <p:ph idx="1"/>
          </p:nvPr>
        </p:nvSpPr>
        <p:spPr/>
        <p:txBody>
          <a:bodyPr>
            <a:normAutofit/>
          </a:bodyPr>
          <a:lstStyle/>
          <a:p>
            <a:pPr marL="0" indent="0">
              <a:buNone/>
            </a:pPr>
            <a:r>
              <a:rPr lang="sv-SE" b="1" dirty="0"/>
              <a:t>Fråga 41 (1 poäng): </a:t>
            </a:r>
            <a:endParaRPr lang="sv-SE" dirty="0"/>
          </a:p>
          <a:p>
            <a:pPr marL="0" indent="0">
              <a:buNone/>
            </a:pPr>
            <a:r>
              <a:rPr lang="sv-SE" dirty="0"/>
              <a:t>Vilka två påståenden är sanna? </a:t>
            </a:r>
          </a:p>
          <a:p>
            <a:pPr marL="0" indent="0">
              <a:buNone/>
            </a:pPr>
            <a:r>
              <a:rPr lang="sv-SE" dirty="0"/>
              <a:t>A) </a:t>
            </a:r>
            <a:r>
              <a:rPr lang="sv-SE" dirty="0" err="1"/>
              <a:t>Inhibin</a:t>
            </a:r>
            <a:r>
              <a:rPr lang="sv-SE" dirty="0"/>
              <a:t> från ovariet utövar negativ feedback på hypofysen hos kvinnor </a:t>
            </a:r>
          </a:p>
          <a:p>
            <a:pPr marL="0" indent="0">
              <a:buNone/>
            </a:pPr>
            <a:r>
              <a:rPr lang="sv-SE" dirty="0"/>
              <a:t>B) </a:t>
            </a:r>
            <a:r>
              <a:rPr lang="sv-SE" dirty="0" err="1"/>
              <a:t>Inhibin</a:t>
            </a:r>
            <a:r>
              <a:rPr lang="sv-SE" dirty="0"/>
              <a:t> från testikeln utövar positiv feedback på hypofysen hos män </a:t>
            </a:r>
          </a:p>
          <a:p>
            <a:pPr marL="0" indent="0">
              <a:buNone/>
            </a:pPr>
            <a:r>
              <a:rPr lang="sv-SE" dirty="0"/>
              <a:t>C) Beta-endorfiner hämmar </a:t>
            </a:r>
            <a:r>
              <a:rPr lang="sv-SE" dirty="0" err="1"/>
              <a:t>GnRH</a:t>
            </a:r>
            <a:r>
              <a:rPr lang="sv-SE" dirty="0"/>
              <a:t>-neuronen, dvs till minskning av utsöndringen av </a:t>
            </a:r>
            <a:r>
              <a:rPr lang="sv-SE" dirty="0" err="1"/>
              <a:t>GnRH</a:t>
            </a:r>
            <a:r>
              <a:rPr lang="sv-SE" dirty="0"/>
              <a:t> </a:t>
            </a:r>
          </a:p>
          <a:p>
            <a:pPr marL="0" indent="0">
              <a:buNone/>
            </a:pPr>
            <a:r>
              <a:rPr lang="sv-SE" dirty="0"/>
              <a:t>D) Beta-endorfiner stimulerar </a:t>
            </a:r>
            <a:r>
              <a:rPr lang="sv-SE" dirty="0" err="1"/>
              <a:t>GnRH</a:t>
            </a:r>
            <a:r>
              <a:rPr lang="sv-SE" dirty="0"/>
              <a:t>-neuronen, dvs till ökning av utsöndringen av </a:t>
            </a:r>
            <a:r>
              <a:rPr lang="sv-SE" dirty="0" err="1"/>
              <a:t>GnRH</a:t>
            </a:r>
            <a:r>
              <a:rPr lang="sv-SE" dirty="0"/>
              <a:t> </a:t>
            </a:r>
          </a:p>
        </p:txBody>
      </p:sp>
    </p:spTree>
    <p:extLst>
      <p:ext uri="{BB962C8B-B14F-4D97-AF65-F5344CB8AC3E}">
        <p14:creationId xmlns:p14="http://schemas.microsoft.com/office/powerpoint/2010/main" val="355622745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8ECA96-C09D-488C-BA92-F83B74065CC1}"/>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61C55858-E865-4BF0-943D-B4E6F30631E6}"/>
              </a:ext>
            </a:extLst>
          </p:cNvPr>
          <p:cNvSpPr>
            <a:spLocks noGrp="1"/>
          </p:cNvSpPr>
          <p:nvPr>
            <p:ph idx="1"/>
          </p:nvPr>
        </p:nvSpPr>
        <p:spPr/>
        <p:txBody>
          <a:bodyPr/>
          <a:lstStyle/>
          <a:p>
            <a:r>
              <a:rPr lang="sv-SE" i="1" dirty="0"/>
              <a:t>Svar: A &amp; C </a:t>
            </a:r>
            <a:endParaRPr lang="sv-SE" dirty="0"/>
          </a:p>
        </p:txBody>
      </p:sp>
    </p:spTree>
    <p:extLst>
      <p:ext uri="{BB962C8B-B14F-4D97-AF65-F5344CB8AC3E}">
        <p14:creationId xmlns:p14="http://schemas.microsoft.com/office/powerpoint/2010/main" val="303132277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BC891C3-FA89-455A-B888-3EB82C3A2474}"/>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56A3D89B-F577-4CF0-A33A-EB69468912A9}"/>
              </a:ext>
            </a:extLst>
          </p:cNvPr>
          <p:cNvSpPr>
            <a:spLocks noGrp="1"/>
          </p:cNvSpPr>
          <p:nvPr>
            <p:ph idx="1"/>
          </p:nvPr>
        </p:nvSpPr>
        <p:spPr/>
        <p:txBody>
          <a:bodyPr/>
          <a:lstStyle/>
          <a:p>
            <a:pPr marL="0" indent="0">
              <a:buNone/>
            </a:pPr>
            <a:r>
              <a:rPr lang="sv-SE" i="1" dirty="0"/>
              <a:t>Evert klagar också på att han har fått svårt att sova… </a:t>
            </a:r>
            <a:endParaRPr lang="sv-SE" dirty="0"/>
          </a:p>
          <a:p>
            <a:pPr marL="0" indent="0">
              <a:buNone/>
            </a:pPr>
            <a:r>
              <a:rPr lang="sv-SE" b="1" dirty="0"/>
              <a:t>Fråga 42 (3 poäng): </a:t>
            </a:r>
            <a:endParaRPr lang="sv-SE" dirty="0"/>
          </a:p>
          <a:p>
            <a:pPr marL="0" indent="0">
              <a:buNone/>
            </a:pPr>
            <a:r>
              <a:rPr lang="sv-SE" dirty="0"/>
              <a:t>Hur förändras dygnsrytmen för ACTH/kortisol i samband med åldrandet? Beskriv även vilken struktur som styr dygnsrytmen. </a:t>
            </a:r>
          </a:p>
        </p:txBody>
      </p:sp>
    </p:spTree>
    <p:extLst>
      <p:ext uri="{BB962C8B-B14F-4D97-AF65-F5344CB8AC3E}">
        <p14:creationId xmlns:p14="http://schemas.microsoft.com/office/powerpoint/2010/main" val="42507772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849E7AF-838C-41C0-9082-90B7B0FAAC30}"/>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64FD8FBF-48D3-4700-BF26-A4FBE4D24B7C}"/>
              </a:ext>
            </a:extLst>
          </p:cNvPr>
          <p:cNvSpPr>
            <a:spLocks noGrp="1"/>
          </p:cNvSpPr>
          <p:nvPr>
            <p:ph idx="1"/>
          </p:nvPr>
        </p:nvSpPr>
        <p:spPr/>
        <p:txBody>
          <a:bodyPr/>
          <a:lstStyle/>
          <a:p>
            <a:pPr marL="0" indent="0">
              <a:buNone/>
            </a:pPr>
            <a:r>
              <a:rPr lang="sv-SE" b="1" dirty="0"/>
              <a:t>Svarsförslag: </a:t>
            </a:r>
            <a:endParaRPr lang="sv-SE" dirty="0"/>
          </a:p>
          <a:p>
            <a:pPr marL="0" indent="0">
              <a:buNone/>
            </a:pPr>
            <a:r>
              <a:rPr lang="sv-SE" dirty="0"/>
              <a:t>Tidigarelagd dygnsrytm. Hypotalamus, </a:t>
            </a:r>
            <a:r>
              <a:rPr lang="sv-SE" dirty="0" err="1"/>
              <a:t>nucleus</a:t>
            </a:r>
            <a:r>
              <a:rPr lang="sv-SE" dirty="0"/>
              <a:t> </a:t>
            </a:r>
            <a:r>
              <a:rPr lang="sv-SE" dirty="0" err="1"/>
              <a:t>suprachiasmaticus</a:t>
            </a:r>
            <a:r>
              <a:rPr lang="sv-SE" dirty="0"/>
              <a:t>. </a:t>
            </a:r>
          </a:p>
        </p:txBody>
      </p:sp>
    </p:spTree>
    <p:extLst>
      <p:ext uri="{BB962C8B-B14F-4D97-AF65-F5344CB8AC3E}">
        <p14:creationId xmlns:p14="http://schemas.microsoft.com/office/powerpoint/2010/main" val="392841821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D57CAF2-E79E-4C80-81A2-4106528556B2}"/>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CBE4C0AE-1712-4ABC-9A42-22241574131A}"/>
              </a:ext>
            </a:extLst>
          </p:cNvPr>
          <p:cNvSpPr>
            <a:spLocks noGrp="1"/>
          </p:cNvSpPr>
          <p:nvPr>
            <p:ph idx="1"/>
          </p:nvPr>
        </p:nvSpPr>
        <p:spPr/>
        <p:txBody>
          <a:bodyPr>
            <a:normAutofit fontScale="85000" lnSpcReduction="10000"/>
          </a:bodyPr>
          <a:lstStyle/>
          <a:p>
            <a:pPr marL="0" indent="0">
              <a:buNone/>
            </a:pPr>
            <a:r>
              <a:rPr lang="sv-SE" b="1" dirty="0"/>
              <a:t>Fråga 43 (1 poäng): </a:t>
            </a:r>
            <a:endParaRPr lang="sv-SE" dirty="0"/>
          </a:p>
          <a:p>
            <a:pPr marL="0" indent="0">
              <a:buNone/>
            </a:pPr>
            <a:r>
              <a:rPr lang="sv-SE" dirty="0"/>
              <a:t>Varför slutar människan att växa på längden och vilket hormon är avgörande för att längdtillväxten avslutas? Vilket påstående är korrekt? </a:t>
            </a:r>
          </a:p>
          <a:p>
            <a:pPr marL="0" indent="0">
              <a:buNone/>
            </a:pPr>
            <a:r>
              <a:rPr lang="sv-SE" dirty="0"/>
              <a:t>A) Testosteron stänger av GH-frisättningen och tillväxplattan stimuleras inte längre. </a:t>
            </a:r>
          </a:p>
          <a:p>
            <a:pPr marL="0" indent="0">
              <a:buNone/>
            </a:pPr>
            <a:r>
              <a:rPr lang="sv-SE" dirty="0"/>
              <a:t>B) Kortisol ökar under puberteten och ger apoptos i tillväxtplattans stamcellslager </a:t>
            </a:r>
          </a:p>
          <a:p>
            <a:pPr marL="0" indent="0">
              <a:buNone/>
            </a:pPr>
            <a:r>
              <a:rPr lang="sv-SE" dirty="0"/>
              <a:t>C) </a:t>
            </a:r>
            <a:r>
              <a:rPr lang="sv-SE" dirty="0" err="1"/>
              <a:t>Östradiol</a:t>
            </a:r>
            <a:r>
              <a:rPr lang="sv-SE" dirty="0"/>
              <a:t> ökar och stimulerar ER-alfa-receptorn som ger progamerad celldöd i tillväxtplattans stamcellslager </a:t>
            </a:r>
          </a:p>
          <a:p>
            <a:pPr marL="0" indent="0">
              <a:buNone/>
            </a:pPr>
            <a:r>
              <a:rPr lang="sv-SE" dirty="0"/>
              <a:t>D) GH minskar under slutet av puberteten till en tröskelnivå som inte medger fortsatt längdtillväxt </a:t>
            </a:r>
          </a:p>
          <a:p>
            <a:pPr marL="0" indent="0">
              <a:buNone/>
            </a:pPr>
            <a:r>
              <a:rPr lang="sv-SE" dirty="0"/>
              <a:t>E) IGF-I tappar sitt GH beroende efter puberteten och därmed avstannar tillväxten </a:t>
            </a:r>
          </a:p>
        </p:txBody>
      </p:sp>
    </p:spTree>
    <p:extLst>
      <p:ext uri="{BB962C8B-B14F-4D97-AF65-F5344CB8AC3E}">
        <p14:creationId xmlns:p14="http://schemas.microsoft.com/office/powerpoint/2010/main" val="49552745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44794C5-9EBD-48A9-BD70-905152F6EE70}"/>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1189CA9A-67F6-4E91-8DF9-6E302FE3041E}"/>
              </a:ext>
            </a:extLst>
          </p:cNvPr>
          <p:cNvSpPr>
            <a:spLocks noGrp="1"/>
          </p:cNvSpPr>
          <p:nvPr>
            <p:ph idx="1"/>
          </p:nvPr>
        </p:nvSpPr>
        <p:spPr/>
        <p:txBody>
          <a:bodyPr/>
          <a:lstStyle/>
          <a:p>
            <a:r>
              <a:rPr lang="sv-SE" b="1" i="1" dirty="0"/>
              <a:t>Svar: </a:t>
            </a:r>
            <a:r>
              <a:rPr lang="sv-SE" i="1" dirty="0"/>
              <a:t>C </a:t>
            </a:r>
            <a:endParaRPr lang="sv-SE" dirty="0"/>
          </a:p>
        </p:txBody>
      </p:sp>
    </p:spTree>
    <p:extLst>
      <p:ext uri="{BB962C8B-B14F-4D97-AF65-F5344CB8AC3E}">
        <p14:creationId xmlns:p14="http://schemas.microsoft.com/office/powerpoint/2010/main" val="246667040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5 (1 poäng ) : </a:t>
            </a:r>
            <a:r>
              <a:rPr lang="sv-SE" dirty="0"/>
              <a:t>I kvinnans ovarier bildas olika hormoner och efter ovulationen påverkas cervix sekretet. Vilket hormon har störst påverkan på </a:t>
            </a:r>
            <a:r>
              <a:rPr lang="sv-SE" dirty="0" err="1"/>
              <a:t>endometriet</a:t>
            </a:r>
            <a:r>
              <a:rPr lang="sv-SE" dirty="0"/>
              <a:t> under </a:t>
            </a:r>
            <a:r>
              <a:rPr lang="sv-SE" dirty="0" err="1"/>
              <a:t>lutealfasen</a:t>
            </a:r>
            <a:r>
              <a:rPr lang="sv-SE" dirty="0"/>
              <a:t>? </a:t>
            </a:r>
          </a:p>
          <a:p>
            <a:r>
              <a:rPr lang="sv-SE" dirty="0"/>
              <a:t>a) Progesteron </a:t>
            </a:r>
          </a:p>
          <a:p>
            <a:r>
              <a:rPr lang="sv-SE" dirty="0"/>
              <a:t>b) Östrogen </a:t>
            </a:r>
          </a:p>
          <a:p>
            <a:r>
              <a:rPr lang="sv-SE" dirty="0"/>
              <a:t>c) </a:t>
            </a:r>
            <a:r>
              <a:rPr lang="sv-SE" dirty="0" err="1"/>
              <a:t>Inhibin</a:t>
            </a:r>
            <a:r>
              <a:rPr lang="sv-SE" dirty="0"/>
              <a:t> </a:t>
            </a:r>
          </a:p>
          <a:p>
            <a:r>
              <a:rPr lang="sv-SE" dirty="0"/>
              <a:t>d) Testosteron </a:t>
            </a:r>
          </a:p>
          <a:p>
            <a:endParaRPr lang="sv-SE" dirty="0"/>
          </a:p>
        </p:txBody>
      </p:sp>
    </p:spTree>
    <p:extLst>
      <p:ext uri="{BB962C8B-B14F-4D97-AF65-F5344CB8AC3E}">
        <p14:creationId xmlns:p14="http://schemas.microsoft.com/office/powerpoint/2010/main" val="552115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i="1" dirty="0"/>
              <a:t>Eftersom Mia för till fället inte har någon pojkvän anser hon att hon inte behöver p - piller. Hon pluggar ekonomi på universitetet, och kämpar hårt med studierna och har klarat tentorna. Hon har fått vänner men känner sig ensam och saknar sin tidigare pojkvän. Hon tränar 3 - 4 gånger i veckan, joggar och går på gympa. Senaste halvåret har mensen bara kommit 2 gånger. </a:t>
            </a:r>
            <a:endParaRPr lang="sv-SE" dirty="0"/>
          </a:p>
          <a:p>
            <a:r>
              <a:rPr lang="sv-SE" b="1" dirty="0"/>
              <a:t>Fråga 5 (3 p </a:t>
            </a:r>
            <a:r>
              <a:rPr lang="sv-SE" b="1" dirty="0" err="1"/>
              <a:t>oäng</a:t>
            </a:r>
            <a:r>
              <a:rPr lang="sv-SE" b="1" dirty="0"/>
              <a:t> ) : </a:t>
            </a:r>
            <a:endParaRPr lang="sv-SE" dirty="0"/>
          </a:p>
          <a:p>
            <a:r>
              <a:rPr lang="sv-SE" dirty="0"/>
              <a:t>Diskutera hur hennes för närvarande stressiga livsföring kan tänkas påverka hennes menscykel. Förklara detaljerat! </a:t>
            </a:r>
          </a:p>
          <a:p>
            <a:endParaRPr lang="sv-SE" dirty="0"/>
          </a:p>
        </p:txBody>
      </p:sp>
    </p:spTree>
    <p:extLst>
      <p:ext uri="{BB962C8B-B14F-4D97-AF65-F5344CB8AC3E}">
        <p14:creationId xmlns:p14="http://schemas.microsoft.com/office/powerpoint/2010/main" val="19127962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A</a:t>
            </a:r>
          </a:p>
        </p:txBody>
      </p:sp>
    </p:spTree>
    <p:extLst>
      <p:ext uri="{BB962C8B-B14F-4D97-AF65-F5344CB8AC3E}">
        <p14:creationId xmlns:p14="http://schemas.microsoft.com/office/powerpoint/2010/main" val="13203373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6 ( 1 poäng ) : </a:t>
            </a:r>
            <a:r>
              <a:rPr lang="sv-SE" dirty="0"/>
              <a:t>Vad händer med cervixsekretet under </a:t>
            </a:r>
            <a:r>
              <a:rPr lang="sv-SE" dirty="0" err="1"/>
              <a:t>lutealfasen</a:t>
            </a:r>
            <a:r>
              <a:rPr lang="sv-SE" dirty="0"/>
              <a:t>? </a:t>
            </a:r>
          </a:p>
          <a:p>
            <a:r>
              <a:rPr lang="sv-SE" dirty="0"/>
              <a:t>a) Cervixsekretet blir tjockt, vitt och ogenomträngligt för spermier. </a:t>
            </a:r>
          </a:p>
          <a:p>
            <a:r>
              <a:rPr lang="sv-SE" dirty="0"/>
              <a:t>b) Cervixsekretet blir tjockt, vitt och lätt genomträngligt för spermier. </a:t>
            </a:r>
          </a:p>
          <a:p>
            <a:r>
              <a:rPr lang="sv-SE" dirty="0"/>
              <a:t>c) Cervixsekretet blir tunt, trådigt, genomskinligt och ogenomträngligt för spermier. </a:t>
            </a:r>
          </a:p>
          <a:p>
            <a:r>
              <a:rPr lang="sv-SE" dirty="0"/>
              <a:t>d) Cervixsekretet blir tunt, trådigt, genomskinligt och lätt genomträngligt för spermier. </a:t>
            </a:r>
          </a:p>
          <a:p>
            <a:endParaRPr lang="sv-SE" dirty="0"/>
          </a:p>
        </p:txBody>
      </p:sp>
    </p:spTree>
    <p:extLst>
      <p:ext uri="{BB962C8B-B14F-4D97-AF65-F5344CB8AC3E}">
        <p14:creationId xmlns:p14="http://schemas.microsoft.com/office/powerpoint/2010/main" val="212242703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A</a:t>
            </a:r>
          </a:p>
          <a:p>
            <a:endParaRPr lang="sv-SE" dirty="0"/>
          </a:p>
        </p:txBody>
      </p:sp>
    </p:spTree>
    <p:extLst>
      <p:ext uri="{BB962C8B-B14F-4D97-AF65-F5344CB8AC3E}">
        <p14:creationId xmlns:p14="http://schemas.microsoft.com/office/powerpoint/2010/main" val="192781738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7 (1poäng ) : </a:t>
            </a:r>
            <a:r>
              <a:rPr lang="sv-SE" dirty="0"/>
              <a:t>Puberteten startar genom att gonaderna stimuleras av </a:t>
            </a:r>
          </a:p>
          <a:p>
            <a:r>
              <a:rPr lang="sv-SE" dirty="0"/>
              <a:t>a) LH/FSH </a:t>
            </a:r>
          </a:p>
          <a:p>
            <a:r>
              <a:rPr lang="sv-SE" dirty="0"/>
              <a:t>b) GH </a:t>
            </a:r>
          </a:p>
          <a:p>
            <a:r>
              <a:rPr lang="sv-SE" dirty="0"/>
              <a:t>c) TSH </a:t>
            </a:r>
          </a:p>
          <a:p>
            <a:r>
              <a:rPr lang="sv-SE" dirty="0"/>
              <a:t>d) IGF - I </a:t>
            </a:r>
          </a:p>
          <a:p>
            <a:r>
              <a:rPr lang="sv-SE" dirty="0"/>
              <a:t>e) </a:t>
            </a:r>
            <a:r>
              <a:rPr lang="sv-SE" dirty="0" err="1"/>
              <a:t>Inhibin</a:t>
            </a:r>
            <a:r>
              <a:rPr lang="sv-SE" dirty="0"/>
              <a:t> </a:t>
            </a:r>
          </a:p>
          <a:p>
            <a:endParaRPr lang="sv-SE" dirty="0"/>
          </a:p>
        </p:txBody>
      </p:sp>
    </p:spTree>
    <p:extLst>
      <p:ext uri="{BB962C8B-B14F-4D97-AF65-F5344CB8AC3E}">
        <p14:creationId xmlns:p14="http://schemas.microsoft.com/office/powerpoint/2010/main" val="124257404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A</a:t>
            </a:r>
          </a:p>
          <a:p>
            <a:endParaRPr lang="sv-SE" dirty="0"/>
          </a:p>
        </p:txBody>
      </p:sp>
    </p:spTree>
    <p:extLst>
      <p:ext uri="{BB962C8B-B14F-4D97-AF65-F5344CB8AC3E}">
        <p14:creationId xmlns:p14="http://schemas.microsoft.com/office/powerpoint/2010/main" val="181097408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8 (1 poäng ) </a:t>
            </a:r>
            <a:r>
              <a:rPr lang="sv-SE" dirty="0"/>
              <a:t>Vilket hormon bildas inte i hypofysen? </a:t>
            </a:r>
          </a:p>
          <a:p>
            <a:r>
              <a:rPr lang="sv-SE" dirty="0"/>
              <a:t>a) LH </a:t>
            </a:r>
          </a:p>
          <a:p>
            <a:r>
              <a:rPr lang="sv-SE" dirty="0"/>
              <a:t>b) GH </a:t>
            </a:r>
          </a:p>
          <a:p>
            <a:r>
              <a:rPr lang="sv-SE" dirty="0"/>
              <a:t>c) TSH </a:t>
            </a:r>
          </a:p>
          <a:p>
            <a:r>
              <a:rPr lang="sv-SE" dirty="0"/>
              <a:t>d) </a:t>
            </a:r>
            <a:r>
              <a:rPr lang="sv-SE" dirty="0" err="1"/>
              <a:t>hCG</a:t>
            </a:r>
            <a:r>
              <a:rPr lang="sv-SE" dirty="0"/>
              <a:t> (Humant </a:t>
            </a:r>
            <a:r>
              <a:rPr lang="sv-SE" dirty="0" err="1"/>
              <a:t>koriongonadotropin</a:t>
            </a:r>
            <a:r>
              <a:rPr lang="sv-SE" dirty="0"/>
              <a:t>) </a:t>
            </a:r>
          </a:p>
          <a:p>
            <a:r>
              <a:rPr lang="sv-SE" dirty="0"/>
              <a:t>e) Prolaktin </a:t>
            </a:r>
          </a:p>
          <a:p>
            <a:endParaRPr lang="sv-SE" dirty="0"/>
          </a:p>
        </p:txBody>
      </p:sp>
    </p:spTree>
    <p:extLst>
      <p:ext uri="{BB962C8B-B14F-4D97-AF65-F5344CB8AC3E}">
        <p14:creationId xmlns:p14="http://schemas.microsoft.com/office/powerpoint/2010/main" val="150742014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sv-SE" dirty="0"/>
              <a:t>D</a:t>
            </a:r>
          </a:p>
          <a:p>
            <a:pPr marL="0" marR="0" lvl="0" indent="0" defTabSz="914400" eaLnBrk="1" fontAlgn="auto" latinLnBrk="0" hangingPunct="1">
              <a:lnSpc>
                <a:spcPct val="100000"/>
              </a:lnSpc>
              <a:spcBef>
                <a:spcPts val="0"/>
              </a:spcBef>
              <a:spcAft>
                <a:spcPts val="0"/>
              </a:spcAft>
              <a:buClrTx/>
              <a:buSzTx/>
              <a:buFontTx/>
              <a:buNone/>
              <a:tabLst/>
              <a:defRPr/>
            </a:pPr>
            <a:endParaRPr lang="sv-SE" dirty="0"/>
          </a:p>
        </p:txBody>
      </p:sp>
    </p:spTree>
    <p:extLst>
      <p:ext uri="{BB962C8B-B14F-4D97-AF65-F5344CB8AC3E}">
        <p14:creationId xmlns:p14="http://schemas.microsoft.com/office/powerpoint/2010/main" val="134570932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9 (1 poäng ) : </a:t>
            </a:r>
            <a:r>
              <a:rPr lang="sv-SE" dirty="0"/>
              <a:t>Under fosterlivet samverkar många celltyper för att bygga upp fostret. Vilket eller vilka påståenden är sanna om </a:t>
            </a:r>
            <a:r>
              <a:rPr lang="sv-SE" dirty="0" err="1"/>
              <a:t>hypoblast</a:t>
            </a:r>
            <a:r>
              <a:rPr lang="sv-SE" dirty="0"/>
              <a:t>-celler? </a:t>
            </a:r>
          </a:p>
          <a:p>
            <a:r>
              <a:rPr lang="sv-SE" dirty="0"/>
              <a:t>a) Bildas ur den inre cellmassan och ersätts till stor del av </a:t>
            </a:r>
            <a:r>
              <a:rPr lang="sv-SE" dirty="0" err="1"/>
              <a:t>epiblast</a:t>
            </a:r>
            <a:r>
              <a:rPr lang="sv-SE" dirty="0"/>
              <a:t> - celler </a:t>
            </a:r>
          </a:p>
          <a:p>
            <a:r>
              <a:rPr lang="sv-SE" dirty="0"/>
              <a:t>b) Ger upphov till tarmarna och luftvägarna </a:t>
            </a:r>
          </a:p>
          <a:p>
            <a:r>
              <a:rPr lang="sv-SE" dirty="0"/>
              <a:t>c) Bildas ur </a:t>
            </a:r>
            <a:r>
              <a:rPr lang="sv-SE" dirty="0" err="1"/>
              <a:t>trofoblast</a:t>
            </a:r>
            <a:r>
              <a:rPr lang="sv-SE" dirty="0"/>
              <a:t> och ger upphov till nervsystemet </a:t>
            </a:r>
          </a:p>
          <a:p>
            <a:r>
              <a:rPr lang="sv-SE" dirty="0"/>
              <a:t>d) Bildas ur den inre cellmassan och ger upphov till </a:t>
            </a:r>
            <a:r>
              <a:rPr lang="sv-SE" dirty="0" err="1"/>
              <a:t>amnionhålans</a:t>
            </a:r>
            <a:r>
              <a:rPr lang="sv-SE" dirty="0"/>
              <a:t> väggar </a:t>
            </a:r>
          </a:p>
          <a:p>
            <a:endParaRPr lang="sv-SE" dirty="0"/>
          </a:p>
        </p:txBody>
      </p:sp>
    </p:spTree>
    <p:extLst>
      <p:ext uri="{BB962C8B-B14F-4D97-AF65-F5344CB8AC3E}">
        <p14:creationId xmlns:p14="http://schemas.microsoft.com/office/powerpoint/2010/main" val="148477321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3ADDDB8-B446-4B51-B280-BBD0FE2F32E4}"/>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6B4B6806-90B5-43B0-9801-B9621305E10C}"/>
              </a:ext>
            </a:extLst>
          </p:cNvPr>
          <p:cNvSpPr>
            <a:spLocks noGrp="1"/>
          </p:cNvSpPr>
          <p:nvPr>
            <p:ph idx="1"/>
          </p:nvPr>
        </p:nvSpPr>
        <p:spPr/>
        <p:txBody>
          <a:bodyPr/>
          <a:lstStyle/>
          <a:p>
            <a:r>
              <a:rPr lang="sv-SE" dirty="0"/>
              <a:t>A)</a:t>
            </a:r>
          </a:p>
          <a:p>
            <a:endParaRPr lang="sv-SE" dirty="0"/>
          </a:p>
          <a:p>
            <a:pPr marL="0" indent="0">
              <a:buNone/>
            </a:pPr>
            <a:endParaRPr lang="sv-SE" dirty="0"/>
          </a:p>
        </p:txBody>
      </p:sp>
    </p:spTree>
    <p:extLst>
      <p:ext uri="{BB962C8B-B14F-4D97-AF65-F5344CB8AC3E}">
        <p14:creationId xmlns:p14="http://schemas.microsoft.com/office/powerpoint/2010/main" val="38972130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pic>
        <p:nvPicPr>
          <p:cNvPr id="4" name="Platshållare för innehåll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29756" y="0"/>
            <a:ext cx="9075186" cy="6685280"/>
          </a:xfrm>
        </p:spPr>
      </p:pic>
    </p:spTree>
    <p:extLst>
      <p:ext uri="{BB962C8B-B14F-4D97-AF65-F5344CB8AC3E}">
        <p14:creationId xmlns:p14="http://schemas.microsoft.com/office/powerpoint/2010/main" val="1064082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Förslag på svar: </a:t>
            </a:r>
          </a:p>
          <a:p>
            <a:r>
              <a:rPr lang="sv-SE" dirty="0" err="1"/>
              <a:t>Hypotalamisk</a:t>
            </a:r>
            <a:r>
              <a:rPr lang="sv-SE" dirty="0"/>
              <a:t> nivå. </a:t>
            </a:r>
            <a:r>
              <a:rPr lang="sv-SE" b="1" dirty="0" err="1"/>
              <a:t>GnRH</a:t>
            </a:r>
            <a:r>
              <a:rPr lang="sv-SE" b="1" dirty="0"/>
              <a:t> </a:t>
            </a:r>
            <a:r>
              <a:rPr lang="sv-SE" b="1" dirty="0" err="1"/>
              <a:t>pulsatiliteten</a:t>
            </a:r>
            <a:r>
              <a:rPr lang="sv-SE" b="1" dirty="0"/>
              <a:t> glesar ut eller försvinner</a:t>
            </a:r>
            <a:r>
              <a:rPr lang="sv-SE" dirty="0"/>
              <a:t>, ex beta-endorfiner (en </a:t>
            </a:r>
            <a:r>
              <a:rPr lang="sv-SE" dirty="0" err="1"/>
              <a:t>opioidpeptid</a:t>
            </a:r>
            <a:r>
              <a:rPr lang="sv-SE" dirty="0"/>
              <a:t>). Ökad aktivitet i HPA - axeln. </a:t>
            </a:r>
          </a:p>
          <a:p>
            <a:endParaRPr lang="sv-SE" dirty="0"/>
          </a:p>
        </p:txBody>
      </p:sp>
    </p:spTree>
    <p:extLst>
      <p:ext uri="{BB962C8B-B14F-4D97-AF65-F5344CB8AC3E}">
        <p14:creationId xmlns:p14="http://schemas.microsoft.com/office/powerpoint/2010/main" val="53657984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Apoptos kommer att ske. När stimulering via IGF I försvinn er kommer </a:t>
            </a:r>
            <a:r>
              <a:rPr lang="sv-SE" b="1" dirty="0" err="1"/>
              <a:t>fosforyleringen</a:t>
            </a:r>
            <a:r>
              <a:rPr lang="sv-SE" b="1" dirty="0"/>
              <a:t> av Bad att upphöra</a:t>
            </a:r>
            <a:r>
              <a:rPr lang="sv-SE" dirty="0"/>
              <a:t>. </a:t>
            </a:r>
            <a:r>
              <a:rPr lang="sv-SE" b="1" dirty="0"/>
              <a:t>Icke - </a:t>
            </a:r>
            <a:r>
              <a:rPr lang="sv-SE" b="1" dirty="0" err="1"/>
              <a:t>fosforylerat</a:t>
            </a:r>
            <a:r>
              <a:rPr lang="sv-SE" b="1" dirty="0"/>
              <a:t> Bad är en pro - </a:t>
            </a:r>
            <a:r>
              <a:rPr lang="sv-SE" b="1" dirty="0" err="1"/>
              <a:t>apoptotisk</a:t>
            </a:r>
            <a:r>
              <a:rPr lang="sv-SE" dirty="0"/>
              <a:t> faktor som förändrar mitokondriemembranets genomsläpplighet för </a:t>
            </a:r>
            <a:r>
              <a:rPr lang="sv-SE" b="1" dirty="0" err="1"/>
              <a:t>cytokrom</a:t>
            </a:r>
            <a:r>
              <a:rPr lang="sv-SE" b="1" dirty="0"/>
              <a:t> c</a:t>
            </a:r>
            <a:r>
              <a:rPr lang="sv-SE" dirty="0"/>
              <a:t> genom att stimulera </a:t>
            </a:r>
            <a:r>
              <a:rPr lang="sv-SE" dirty="0" err="1"/>
              <a:t>Bax</a:t>
            </a:r>
            <a:r>
              <a:rPr lang="sv-SE" dirty="0"/>
              <a:t>/inhibera </a:t>
            </a:r>
            <a:r>
              <a:rPr lang="sv-SE" dirty="0" err="1"/>
              <a:t>Bcl</a:t>
            </a:r>
            <a:r>
              <a:rPr lang="sv-SE" dirty="0"/>
              <a:t> - 2. I </a:t>
            </a:r>
            <a:r>
              <a:rPr lang="sv-SE" dirty="0" err="1"/>
              <a:t>cytosolen</a:t>
            </a:r>
            <a:r>
              <a:rPr lang="sv-SE" dirty="0"/>
              <a:t> kan </a:t>
            </a:r>
            <a:r>
              <a:rPr lang="sv-SE" b="1" dirty="0" err="1"/>
              <a:t>cytokrom</a:t>
            </a:r>
            <a:r>
              <a:rPr lang="sv-SE" b="1" dirty="0"/>
              <a:t> c</a:t>
            </a:r>
            <a:r>
              <a:rPr lang="sv-SE" dirty="0"/>
              <a:t> bilda ett komplex med Apa f - 1 som leder till aktivering av </a:t>
            </a:r>
            <a:r>
              <a:rPr lang="sv-SE" b="1" dirty="0" err="1"/>
              <a:t>caspas</a:t>
            </a:r>
            <a:r>
              <a:rPr lang="sv-SE" b="1" dirty="0"/>
              <a:t> - 9 </a:t>
            </a:r>
            <a:r>
              <a:rPr lang="sv-SE" dirty="0"/>
              <a:t>och vidare aktivering av </a:t>
            </a:r>
            <a:r>
              <a:rPr lang="sv-SE" dirty="0" err="1"/>
              <a:t>caspaskaskaden</a:t>
            </a:r>
            <a:r>
              <a:rPr lang="sv-SE" dirty="0"/>
              <a:t>. </a:t>
            </a:r>
          </a:p>
          <a:p>
            <a:endParaRPr lang="sv-SE" dirty="0"/>
          </a:p>
        </p:txBody>
      </p:sp>
    </p:spTree>
    <p:extLst>
      <p:ext uri="{BB962C8B-B14F-4D97-AF65-F5344CB8AC3E}">
        <p14:creationId xmlns:p14="http://schemas.microsoft.com/office/powerpoint/2010/main" val="169659285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23 (4 poäng) : </a:t>
            </a:r>
            <a:r>
              <a:rPr lang="sv-SE" dirty="0"/>
              <a:t>När Pompes sjukdom avancerat långt kan man se försämrad funktion i många olika organ, t.ex. försämrad leverfunktion. I levern bildas IGF - 1. Beskriv den normala överordnade reglering av IGF - 1 i levern och på andra ställen i kroppen och beskriv hur IGF - I når ut till sin receptor på målorganen. </a:t>
            </a:r>
          </a:p>
          <a:p>
            <a:endParaRPr lang="sv-SE" dirty="0"/>
          </a:p>
        </p:txBody>
      </p:sp>
    </p:spTree>
    <p:extLst>
      <p:ext uri="{BB962C8B-B14F-4D97-AF65-F5344CB8AC3E}">
        <p14:creationId xmlns:p14="http://schemas.microsoft.com/office/powerpoint/2010/main" val="34816508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IGF-1 frisättningen från levern (endokrint) och perifera organ (</a:t>
            </a:r>
            <a:r>
              <a:rPr lang="sv-SE" dirty="0" err="1"/>
              <a:t>parakrint</a:t>
            </a:r>
            <a:r>
              <a:rPr lang="sv-SE" dirty="0"/>
              <a:t>/</a:t>
            </a:r>
            <a:r>
              <a:rPr lang="sv-SE" dirty="0" err="1"/>
              <a:t>autokrint</a:t>
            </a:r>
            <a:r>
              <a:rPr lang="sv-SE" dirty="0"/>
              <a:t>) stimuleras av </a:t>
            </a:r>
            <a:r>
              <a:rPr lang="sv-SE" b="1" dirty="0"/>
              <a:t>GH och insulin</a:t>
            </a:r>
            <a:r>
              <a:rPr lang="sv-SE" dirty="0"/>
              <a:t>. GH frisätts från hypofysens framlob under kontroll av </a:t>
            </a:r>
            <a:r>
              <a:rPr lang="sv-SE" b="1" dirty="0" err="1"/>
              <a:t>Somatostatin</a:t>
            </a:r>
            <a:r>
              <a:rPr lang="sv-SE" b="1" dirty="0"/>
              <a:t> (hämmar) och GHRH (stimulerar) från </a:t>
            </a:r>
            <a:r>
              <a:rPr lang="sv-SE" b="1" dirty="0" err="1"/>
              <a:t>hypothalamus</a:t>
            </a:r>
            <a:r>
              <a:rPr lang="sv-SE" dirty="0"/>
              <a:t> vilket leder till </a:t>
            </a:r>
            <a:r>
              <a:rPr lang="sv-SE" dirty="0" err="1"/>
              <a:t>pulsatil</a:t>
            </a:r>
            <a:r>
              <a:rPr lang="sv-SE" dirty="0"/>
              <a:t> GH frisättning. IGF-I i blodbanan är bundet till bindningsproteiner och bildar även ett mycket stort komplex (med </a:t>
            </a:r>
            <a:r>
              <a:rPr lang="sv-SE" b="1" dirty="0"/>
              <a:t>IGFBP-3 och ALS </a:t>
            </a:r>
            <a:r>
              <a:rPr lang="sv-SE" dirty="0"/>
              <a:t>– båda GH stimulerade) som ger stort cirkulerande ”lager”. Endast fritt IGF-I eller </a:t>
            </a:r>
            <a:r>
              <a:rPr lang="sv-SE" dirty="0" err="1"/>
              <a:t>evt</a:t>
            </a:r>
            <a:r>
              <a:rPr lang="sv-SE" dirty="0"/>
              <a:t> i komplex med små </a:t>
            </a:r>
            <a:r>
              <a:rPr lang="sv-SE" dirty="0" err="1"/>
              <a:t>binding</a:t>
            </a:r>
            <a:r>
              <a:rPr lang="sv-SE" dirty="0"/>
              <a:t> proteiner) tar sig ur blodbanan och binds därefter </a:t>
            </a:r>
            <a:r>
              <a:rPr lang="sv-SE" b="1" dirty="0"/>
              <a:t>omedelbart till bindningsproteiner </a:t>
            </a:r>
            <a:r>
              <a:rPr lang="sv-SE" dirty="0"/>
              <a:t>som skyddar för nedbrytning men som även kan konkurrera med receptor bindning. Även lokalt bidat IGF-I binder sig till bindnings proteiner.</a:t>
            </a:r>
          </a:p>
        </p:txBody>
      </p:sp>
    </p:spTree>
    <p:extLst>
      <p:ext uri="{BB962C8B-B14F-4D97-AF65-F5344CB8AC3E}">
        <p14:creationId xmlns:p14="http://schemas.microsoft.com/office/powerpoint/2010/main" val="82344636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10 (1 poäng ) : </a:t>
            </a:r>
            <a:endParaRPr lang="sv-SE" dirty="0"/>
          </a:p>
          <a:p>
            <a:r>
              <a:rPr lang="sv-SE" dirty="0"/>
              <a:t>Vilken celltyp är av central betydelse för den embryonala utvecklingen av testikeln? </a:t>
            </a:r>
          </a:p>
          <a:p>
            <a:r>
              <a:rPr lang="sv-SE" dirty="0"/>
              <a:t>a) </a:t>
            </a:r>
            <a:r>
              <a:rPr lang="sv-SE" dirty="0" err="1"/>
              <a:t>Leydig</a:t>
            </a:r>
            <a:r>
              <a:rPr lang="sv-SE" dirty="0"/>
              <a:t> celler </a:t>
            </a:r>
          </a:p>
          <a:p>
            <a:r>
              <a:rPr lang="sv-SE" dirty="0"/>
              <a:t>b) </a:t>
            </a:r>
            <a:r>
              <a:rPr lang="sv-SE" dirty="0" err="1"/>
              <a:t>Primordiala</a:t>
            </a:r>
            <a:r>
              <a:rPr lang="sv-SE" dirty="0"/>
              <a:t> könsceller </a:t>
            </a:r>
          </a:p>
          <a:p>
            <a:r>
              <a:rPr lang="sv-SE" dirty="0"/>
              <a:t>c) </a:t>
            </a:r>
            <a:r>
              <a:rPr lang="sv-SE" dirty="0" err="1"/>
              <a:t>Prospermatogonia</a:t>
            </a:r>
            <a:r>
              <a:rPr lang="sv-SE" dirty="0"/>
              <a:t> </a:t>
            </a:r>
          </a:p>
          <a:p>
            <a:r>
              <a:rPr lang="sv-SE" dirty="0"/>
              <a:t>d) </a:t>
            </a:r>
            <a:r>
              <a:rPr lang="sv-SE" dirty="0" err="1"/>
              <a:t>Myoida</a:t>
            </a:r>
            <a:r>
              <a:rPr lang="sv-SE" dirty="0"/>
              <a:t> celler </a:t>
            </a:r>
          </a:p>
          <a:p>
            <a:r>
              <a:rPr lang="sv-SE" dirty="0"/>
              <a:t>e) </a:t>
            </a:r>
            <a:r>
              <a:rPr lang="sv-SE" dirty="0" err="1"/>
              <a:t>Sertoli</a:t>
            </a:r>
            <a:r>
              <a:rPr lang="sv-SE" dirty="0"/>
              <a:t> celler </a:t>
            </a:r>
          </a:p>
        </p:txBody>
      </p:sp>
    </p:spTree>
    <p:extLst>
      <p:ext uri="{BB962C8B-B14F-4D97-AF65-F5344CB8AC3E}">
        <p14:creationId xmlns:p14="http://schemas.microsoft.com/office/powerpoint/2010/main" val="108798037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E</a:t>
            </a:r>
          </a:p>
          <a:p>
            <a:endParaRPr lang="sv-SE" dirty="0"/>
          </a:p>
        </p:txBody>
      </p:sp>
    </p:spTree>
    <p:extLst>
      <p:ext uri="{BB962C8B-B14F-4D97-AF65-F5344CB8AC3E}">
        <p14:creationId xmlns:p14="http://schemas.microsoft.com/office/powerpoint/2010/main" val="201037526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i="1" dirty="0"/>
              <a:t>Orsaken till Roberts våldsamma växtförlopp var hyperplasi av en specifik celltyp i hypofysen. </a:t>
            </a:r>
            <a:endParaRPr lang="sv-SE" dirty="0"/>
          </a:p>
          <a:p>
            <a:r>
              <a:rPr lang="sv-SE" b="1" dirty="0"/>
              <a:t>Fråga 27 (1+2+ 2 poäng) </a:t>
            </a:r>
            <a:endParaRPr lang="sv-SE" dirty="0"/>
          </a:p>
          <a:p>
            <a:r>
              <a:rPr lang="sv-SE" b="1" dirty="0"/>
              <a:t>Fråga 27 a (1 poäng) : </a:t>
            </a:r>
            <a:r>
              <a:rPr lang="sv-SE" dirty="0"/>
              <a:t>Vilken är denna celltyp? </a:t>
            </a:r>
          </a:p>
          <a:p>
            <a:r>
              <a:rPr lang="sv-SE" b="1" dirty="0"/>
              <a:t>Fråga 27 b (2 poäng) : </a:t>
            </a:r>
            <a:r>
              <a:rPr lang="sv-SE" dirty="0"/>
              <a:t>Vad är denna celltyps specifika funktion och vilka hormoner styr cellens hormonproduktion? </a:t>
            </a:r>
          </a:p>
          <a:p>
            <a:endParaRPr lang="sv-SE" dirty="0"/>
          </a:p>
        </p:txBody>
      </p:sp>
    </p:spTree>
    <p:extLst>
      <p:ext uri="{BB962C8B-B14F-4D97-AF65-F5344CB8AC3E}">
        <p14:creationId xmlns:p14="http://schemas.microsoft.com/office/powerpoint/2010/main" val="46093301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err="1"/>
              <a:t>Somatotrofa</a:t>
            </a:r>
            <a:r>
              <a:rPr lang="sv-SE" dirty="0"/>
              <a:t> celler. Det är endokrint körtelepitel och en delpopulation av hypofysens celler som har sitt embryonale ursprung i </a:t>
            </a:r>
            <a:r>
              <a:rPr lang="sv-SE" dirty="0" err="1"/>
              <a:t>urtarmens</a:t>
            </a:r>
            <a:r>
              <a:rPr lang="sv-SE" dirty="0"/>
              <a:t> epitel. (Vi känner till flera gener kodande för transkriptionsfaktorer som behövs för att hypofysens celler och specifikt </a:t>
            </a:r>
            <a:r>
              <a:rPr lang="sv-SE" dirty="0" err="1"/>
              <a:t>somatotrofer</a:t>
            </a:r>
            <a:r>
              <a:rPr lang="sv-SE" dirty="0"/>
              <a:t> skal l utvecklas.) </a:t>
            </a:r>
          </a:p>
          <a:p>
            <a:r>
              <a:rPr lang="sv-SE" dirty="0"/>
              <a:t>b) </a:t>
            </a:r>
            <a:r>
              <a:rPr lang="sv-SE" dirty="0" err="1"/>
              <a:t>Somatotroferna</a:t>
            </a:r>
            <a:r>
              <a:rPr lang="sv-SE" dirty="0"/>
              <a:t> producerar tillväxthormon som frisätts i pulser från sekretoriska </a:t>
            </a:r>
            <a:r>
              <a:rPr lang="sv-SE" dirty="0" err="1"/>
              <a:t>granula</a:t>
            </a:r>
            <a:r>
              <a:rPr lang="sv-SE" dirty="0"/>
              <a:t>. Frisättningen styrs av proteinhormonerna </a:t>
            </a:r>
            <a:r>
              <a:rPr lang="sv-SE" dirty="0" err="1"/>
              <a:t>Somatostatin</a:t>
            </a:r>
            <a:r>
              <a:rPr lang="sv-SE" dirty="0"/>
              <a:t> och GHRH som frisätts från nervänder i </a:t>
            </a:r>
            <a:r>
              <a:rPr lang="sv-SE" dirty="0" err="1"/>
              <a:t>hypothalamus</a:t>
            </a:r>
            <a:r>
              <a:rPr lang="sv-SE" dirty="0"/>
              <a:t> och via G - kopplade protein receptorer avgör när en puls av GH frisätts. </a:t>
            </a:r>
          </a:p>
          <a:p>
            <a:endParaRPr lang="sv-SE" dirty="0"/>
          </a:p>
        </p:txBody>
      </p:sp>
    </p:spTree>
    <p:extLst>
      <p:ext uri="{BB962C8B-B14F-4D97-AF65-F5344CB8AC3E}">
        <p14:creationId xmlns:p14="http://schemas.microsoft.com/office/powerpoint/2010/main" val="158115976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i="1" dirty="0"/>
              <a:t>Redan vid 10 års ålder började Robert att få pubertetsutveckling och han växte fram till 14 års ålder hela 42 cm! Robert var då världens längsta scout med en längd på 224 cm. Han hade en ovanlig lång pubertal tillväxtspurt och vid 18 års ålder mätte Robert 254 cm, vägde 177 kg och hade skostorleken 37AA (vilket motsvarar omkring 49 cm). Robert </a:t>
            </a:r>
            <a:r>
              <a:rPr lang="sv-SE" i="1" dirty="0" err="1"/>
              <a:t>Wadlow</a:t>
            </a:r>
            <a:r>
              <a:rPr lang="sv-SE" i="1" dirty="0"/>
              <a:t> kallas fortfarande för the "Gentle Giant". </a:t>
            </a:r>
            <a:endParaRPr lang="sv-SE" dirty="0"/>
          </a:p>
          <a:p>
            <a:r>
              <a:rPr lang="sv-SE" b="1" dirty="0"/>
              <a:t>Fråga 28 (4 poäng) </a:t>
            </a:r>
            <a:r>
              <a:rPr lang="sv-SE" dirty="0"/>
              <a:t>: Beskriv testiklarnas principiella funktioner och redogör för vilka hypofyshormoner som är viktiga för mannens könsceller och hur dessa påverkar längdtillväxten under puberteten. </a:t>
            </a:r>
          </a:p>
          <a:p>
            <a:endParaRPr lang="sv-SE" dirty="0"/>
          </a:p>
        </p:txBody>
      </p:sp>
    </p:spTree>
    <p:extLst>
      <p:ext uri="{BB962C8B-B14F-4D97-AF65-F5344CB8AC3E}">
        <p14:creationId xmlns:p14="http://schemas.microsoft.com/office/powerpoint/2010/main" val="153592255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normAutofit/>
          </a:bodyPr>
          <a:lstStyle/>
          <a:p>
            <a:r>
              <a:rPr lang="sv-SE" sz="2400" dirty="0" err="1"/>
              <a:t>Leydig</a:t>
            </a:r>
            <a:r>
              <a:rPr lang="sv-SE" sz="2400" dirty="0"/>
              <a:t> celler som bildar testosteron och Sertoliceller som bildar spermier. </a:t>
            </a:r>
            <a:r>
              <a:rPr lang="sv-SE" sz="2400" dirty="0" err="1"/>
              <a:t>Leydigceller</a:t>
            </a:r>
            <a:r>
              <a:rPr lang="sv-SE" sz="2400" dirty="0"/>
              <a:t>, Sertoliceller och testosteron är viktiga för spermieutvecklingen. LH stimulerar </a:t>
            </a:r>
            <a:r>
              <a:rPr lang="sv-SE" sz="2400" dirty="0" err="1"/>
              <a:t>Leydigcellen</a:t>
            </a:r>
            <a:r>
              <a:rPr lang="sv-SE" sz="2400" dirty="0"/>
              <a:t> att producera testosteron. Detta sker genom uppreglering av de enzym som behövs i omvandlingen av kolesterol till testosteron via genexpression orsakad av signaleringen </a:t>
            </a:r>
            <a:r>
              <a:rPr lang="sv-SE" sz="2400" b="1" dirty="0"/>
              <a:t>LH - receptor/</a:t>
            </a:r>
            <a:r>
              <a:rPr lang="sv-SE" sz="2400" b="1" dirty="0" err="1"/>
              <a:t>cAMP</a:t>
            </a:r>
            <a:r>
              <a:rPr lang="sv-SE" sz="2400" b="1" dirty="0"/>
              <a:t>/PKA</a:t>
            </a:r>
            <a:r>
              <a:rPr lang="sv-SE" sz="2400" dirty="0"/>
              <a:t>. </a:t>
            </a:r>
          </a:p>
          <a:p>
            <a:r>
              <a:rPr lang="sv-SE" sz="2400" dirty="0"/>
              <a:t>FSH stimulerar Sertolicellen (samma typ av signalering som ovan) till produktion av ett flertal proteiner som understödjer spermatidernas utveckling. Ett protein är ABP, androgen - bindande - protein, som hjälper till att upprätthålla testosteronnivån i lumen av </a:t>
            </a:r>
            <a:r>
              <a:rPr lang="sv-SE" sz="2400" dirty="0" err="1"/>
              <a:t>tubuli</a:t>
            </a:r>
            <a:r>
              <a:rPr lang="sv-SE" sz="2400" dirty="0"/>
              <a:t> </a:t>
            </a:r>
            <a:r>
              <a:rPr lang="sv-SE" sz="2400" dirty="0" err="1"/>
              <a:t>seminiferi</a:t>
            </a:r>
            <a:r>
              <a:rPr lang="sv-SE" sz="2400" dirty="0"/>
              <a:t>. FSH </a:t>
            </a:r>
            <a:r>
              <a:rPr lang="sv-SE" sz="2400" dirty="0" err="1"/>
              <a:t>uppreglerar</a:t>
            </a:r>
            <a:r>
              <a:rPr lang="sv-SE" sz="2400" dirty="0"/>
              <a:t> också </a:t>
            </a:r>
            <a:r>
              <a:rPr lang="sv-SE" sz="2400" dirty="0" err="1"/>
              <a:t>aromatas</a:t>
            </a:r>
            <a:r>
              <a:rPr lang="sv-SE" sz="2400" dirty="0"/>
              <a:t> i Sertolicellen som omvandlar testosteron till östrogen vilket i sin tur understödjer </a:t>
            </a:r>
            <a:r>
              <a:rPr lang="sv-SE" sz="2400" dirty="0" err="1"/>
              <a:t>Leydigcellen</a:t>
            </a:r>
            <a:r>
              <a:rPr lang="sv-SE" sz="2400" dirty="0"/>
              <a:t> (som saknar </a:t>
            </a:r>
            <a:r>
              <a:rPr lang="sv-SE" sz="2400" dirty="0" err="1"/>
              <a:t>aromatas</a:t>
            </a:r>
            <a:r>
              <a:rPr lang="sv-SE" sz="2400" dirty="0"/>
              <a:t>). </a:t>
            </a:r>
            <a:r>
              <a:rPr lang="sv-SE" sz="2400" b="1" dirty="0"/>
              <a:t>Testosteron påverkar längdtillväxten under pojkars pubertet genom att öka frisättning/nivåer av GH och IGF - I</a:t>
            </a:r>
            <a:r>
              <a:rPr lang="sv-SE" sz="2400" dirty="0"/>
              <a:t>. </a:t>
            </a:r>
          </a:p>
          <a:p>
            <a:endParaRPr lang="sv-SE" sz="2400" dirty="0"/>
          </a:p>
        </p:txBody>
      </p:sp>
    </p:spTree>
    <p:extLst>
      <p:ext uri="{BB962C8B-B14F-4D97-AF65-F5344CB8AC3E}">
        <p14:creationId xmlns:p14="http://schemas.microsoft.com/office/powerpoint/2010/main" val="149694494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2 9 (3 poäng ) : </a:t>
            </a:r>
            <a:r>
              <a:rPr lang="sv-SE" dirty="0"/>
              <a:t>Beskriv den normala dygnsvariationen för ACTH och kortisol </a:t>
            </a:r>
          </a:p>
          <a:p>
            <a:endParaRPr lang="sv-SE" dirty="0"/>
          </a:p>
        </p:txBody>
      </p:sp>
    </p:spTree>
    <p:extLst>
      <p:ext uri="{BB962C8B-B14F-4D97-AF65-F5344CB8AC3E}">
        <p14:creationId xmlns:p14="http://schemas.microsoft.com/office/powerpoint/2010/main" val="13827660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normAutofit/>
          </a:bodyPr>
          <a:lstStyle/>
          <a:p>
            <a:r>
              <a:rPr lang="sv-SE" i="1" dirty="0"/>
              <a:t>En möjlig orsak till oregelbunden mens kan vara förhöjd bildning av hormonet prolaktin som frisätts från hypofysen. Ett forskarteam i Finland har studerat celldöd i </a:t>
            </a:r>
            <a:r>
              <a:rPr lang="sv-SE" i="1" dirty="0" err="1"/>
              <a:t>endometriet</a:t>
            </a:r>
            <a:r>
              <a:rPr lang="sv-SE" i="1" dirty="0"/>
              <a:t> vid menstruation. För att bedöma proteinuttrycken färgade man vävnadssnitt av </a:t>
            </a:r>
            <a:r>
              <a:rPr lang="sv-SE" i="1" dirty="0" err="1"/>
              <a:t>endomtriet</a:t>
            </a:r>
            <a:r>
              <a:rPr lang="sv-SE" i="1" dirty="0"/>
              <a:t> med antikroppar (</a:t>
            </a:r>
            <a:r>
              <a:rPr lang="sv-SE" i="1" dirty="0" err="1"/>
              <a:t>sk</a:t>
            </a:r>
            <a:r>
              <a:rPr lang="sv-SE" i="1" dirty="0"/>
              <a:t> </a:t>
            </a:r>
            <a:r>
              <a:rPr lang="sv-SE" i="1" dirty="0" err="1"/>
              <a:t>immunohistokemisk</a:t>
            </a:r>
            <a:r>
              <a:rPr lang="sv-SE" i="1" dirty="0"/>
              <a:t> färgning). Bcl-2 - </a:t>
            </a:r>
            <a:r>
              <a:rPr lang="sv-SE" i="1" dirty="0" err="1"/>
              <a:t>inmärkta</a:t>
            </a:r>
            <a:r>
              <a:rPr lang="sv-SE" i="1" dirty="0"/>
              <a:t> celler ses i figuren som svarta prickar, se pilar.  (Bild på nästa </a:t>
            </a:r>
            <a:r>
              <a:rPr lang="sv-SE" i="1" dirty="0" err="1"/>
              <a:t>slide</a:t>
            </a:r>
            <a:r>
              <a:rPr lang="sv-SE" i="1" dirty="0"/>
              <a:t>)</a:t>
            </a:r>
            <a:endParaRPr lang="sv-SE" dirty="0"/>
          </a:p>
          <a:p>
            <a:r>
              <a:rPr lang="sv-SE" b="1" dirty="0"/>
              <a:t>Fråga 6 (4 poäng) : </a:t>
            </a:r>
            <a:endParaRPr lang="sv-SE" dirty="0"/>
          </a:p>
          <a:p>
            <a:r>
              <a:rPr lang="sv-SE" dirty="0"/>
              <a:t>Utgå från resultaten i figuren. Beskriv detaljerat mekanismerna för hur </a:t>
            </a:r>
            <a:r>
              <a:rPr lang="sv-SE" b="1" dirty="0"/>
              <a:t>Bcl-2</a:t>
            </a:r>
            <a:r>
              <a:rPr lang="sv-SE" dirty="0"/>
              <a:t> reglerar apoptos i de </a:t>
            </a:r>
            <a:r>
              <a:rPr lang="sv-SE" dirty="0" err="1"/>
              <a:t>inmärkta</a:t>
            </a:r>
            <a:r>
              <a:rPr lang="sv-SE" dirty="0"/>
              <a:t> epitelcellerna under menstruationscykeln. </a:t>
            </a:r>
          </a:p>
          <a:p>
            <a:endParaRPr lang="sv-SE" dirty="0"/>
          </a:p>
        </p:txBody>
      </p:sp>
    </p:spTree>
    <p:extLst>
      <p:ext uri="{BB962C8B-B14F-4D97-AF65-F5344CB8AC3E}">
        <p14:creationId xmlns:p14="http://schemas.microsoft.com/office/powerpoint/2010/main" val="101360435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endParaRPr lang="sv-SE" dirty="0"/>
          </a:p>
          <a:p>
            <a:r>
              <a:rPr lang="sv-SE" dirty="0"/>
              <a:t>Svar: Kortisol bildas i varierad mängd under dygnet, påverkat av dygnsrytmen, av den så kallade </a:t>
            </a:r>
            <a:r>
              <a:rPr lang="sv-SE" b="1" dirty="0"/>
              <a:t>hypotalamusklockan</a:t>
            </a:r>
            <a:r>
              <a:rPr lang="sv-SE" dirty="0"/>
              <a:t>. Nivåerna är som </a:t>
            </a:r>
            <a:r>
              <a:rPr lang="sv-SE" b="1" dirty="0"/>
              <a:t>lägst precis innan morgonen, och som högst vid uppvaknandet</a:t>
            </a:r>
            <a:r>
              <a:rPr lang="sv-SE" dirty="0"/>
              <a:t>. Kortisol utsöndras också till följd av stress. </a:t>
            </a:r>
          </a:p>
          <a:p>
            <a:endParaRPr lang="sv-SE" dirty="0"/>
          </a:p>
        </p:txBody>
      </p:sp>
      <p:pic>
        <p:nvPicPr>
          <p:cNvPr id="2052" name="Picture 4" descr="Bildresultat fÃ¶r cortisol clock">
            <a:extLst>
              <a:ext uri="{FF2B5EF4-FFF2-40B4-BE49-F238E27FC236}">
                <a16:creationId xmlns:a16="http://schemas.microsoft.com/office/drawing/2014/main" id="{2237AE92-D856-4F8B-9BC2-9373E646E6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51689" y="4013077"/>
            <a:ext cx="4120280" cy="24797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30223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30 (2 poäng ) : </a:t>
            </a:r>
            <a:r>
              <a:rPr lang="sv-SE" dirty="0"/>
              <a:t>Östrogen är ett viktigt hormon för kvinnor, men även för män. Beskriv och förklara vad som händer vid tillväxten av män som saknar östrogen. </a:t>
            </a:r>
          </a:p>
          <a:p>
            <a:endParaRPr lang="sv-SE" dirty="0"/>
          </a:p>
        </p:txBody>
      </p:sp>
    </p:spTree>
    <p:extLst>
      <p:ext uri="{BB962C8B-B14F-4D97-AF65-F5344CB8AC3E}">
        <p14:creationId xmlns:p14="http://schemas.microsoft.com/office/powerpoint/2010/main" val="10199501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Svarsförslag: </a:t>
            </a:r>
            <a:r>
              <a:rPr lang="sv-SE" b="1" dirty="0"/>
              <a:t>Östrogen påverkar epifysplattorna </a:t>
            </a:r>
            <a:r>
              <a:rPr lang="sv-SE" dirty="0"/>
              <a:t>i de långa rörbenen som under östrogenpåverkan sluter sig och man slutar växa. </a:t>
            </a:r>
            <a:r>
              <a:rPr lang="sv-SE" b="1" dirty="0"/>
              <a:t>Saknar man östrogen så kommer rörbenen fortsätta växa, man blir lång</a:t>
            </a:r>
            <a:r>
              <a:rPr lang="sv-SE" dirty="0"/>
              <a:t>. Man blir även på sikt benskör då östrogen behövs för att nybildningen av ben ska fungera optimalt. </a:t>
            </a:r>
          </a:p>
          <a:p>
            <a:endParaRPr lang="sv-SE" dirty="0"/>
          </a:p>
        </p:txBody>
      </p:sp>
    </p:spTree>
    <p:extLst>
      <p:ext uri="{BB962C8B-B14F-4D97-AF65-F5344CB8AC3E}">
        <p14:creationId xmlns:p14="http://schemas.microsoft.com/office/powerpoint/2010/main" val="108746539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31 (2 poäng ) : </a:t>
            </a:r>
            <a:r>
              <a:rPr lang="sv-SE" dirty="0" err="1"/>
              <a:t>Adenohypofys</a:t>
            </a:r>
            <a:r>
              <a:rPr lang="sv-SE" dirty="0"/>
              <a:t> - hormon et TSH påverkar </a:t>
            </a:r>
            <a:r>
              <a:rPr lang="sv-SE" dirty="0" err="1"/>
              <a:t>Glandula</a:t>
            </a:r>
            <a:r>
              <a:rPr lang="sv-SE" dirty="0"/>
              <a:t> </a:t>
            </a:r>
            <a:r>
              <a:rPr lang="sv-SE" dirty="0" err="1"/>
              <a:t>Thyroideas</a:t>
            </a:r>
            <a:r>
              <a:rPr lang="sv-SE" dirty="0"/>
              <a:t> funktion och även dess morfologi. Redogör för </a:t>
            </a:r>
            <a:r>
              <a:rPr lang="sv-SE" dirty="0" err="1"/>
              <a:t>tyroideas</a:t>
            </a:r>
            <a:r>
              <a:rPr lang="sv-SE" dirty="0"/>
              <a:t> histologiska uppbyggnad . </a:t>
            </a:r>
          </a:p>
          <a:p>
            <a:endParaRPr lang="sv-SE" dirty="0"/>
          </a:p>
        </p:txBody>
      </p:sp>
    </p:spTree>
    <p:extLst>
      <p:ext uri="{BB962C8B-B14F-4D97-AF65-F5344CB8AC3E}">
        <p14:creationId xmlns:p14="http://schemas.microsoft.com/office/powerpoint/2010/main" val="71154048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err="1"/>
              <a:t>Tyroidea</a:t>
            </a:r>
            <a:r>
              <a:rPr lang="sv-SE" dirty="0"/>
              <a:t> körteln omges av en tunnbindvävskapsel som skickar </a:t>
            </a:r>
            <a:r>
              <a:rPr lang="sv-SE" dirty="0" err="1"/>
              <a:t>septain</a:t>
            </a:r>
            <a:r>
              <a:rPr lang="sv-SE" dirty="0"/>
              <a:t> och delar körteln i lober av diverse storlek. </a:t>
            </a:r>
            <a:r>
              <a:rPr lang="sv-SE" dirty="0" err="1"/>
              <a:t>Tyroidea</a:t>
            </a:r>
            <a:r>
              <a:rPr lang="sv-SE" dirty="0"/>
              <a:t> består av runda </a:t>
            </a:r>
            <a:r>
              <a:rPr lang="sv-SE" b="1" dirty="0"/>
              <a:t>folliklar</a:t>
            </a:r>
            <a:r>
              <a:rPr lang="sv-SE" dirty="0"/>
              <a:t> (c:a 0,5 mm) </a:t>
            </a:r>
            <a:r>
              <a:rPr lang="sv-SE" b="1" dirty="0"/>
              <a:t>med en kolloid som lagrar prekursorn till </a:t>
            </a:r>
            <a:r>
              <a:rPr lang="sv-SE" b="1" dirty="0" err="1"/>
              <a:t>tyroideahormonen</a:t>
            </a:r>
            <a:r>
              <a:rPr lang="sv-SE" b="1" dirty="0"/>
              <a:t> (T3 - T4), </a:t>
            </a:r>
            <a:r>
              <a:rPr lang="sv-SE" dirty="0"/>
              <a:t>producerad av det enkla follikelepitel (som varierar från kubisk till cylindrisk beroende på aktivitet). Mellan folliklarna finner man ett stort kapillär (</a:t>
            </a:r>
            <a:r>
              <a:rPr lang="sv-SE" dirty="0" err="1"/>
              <a:t>sinusoid</a:t>
            </a:r>
            <a:r>
              <a:rPr lang="sv-SE" dirty="0"/>
              <a:t>) nätverk och även svagfärgade c-celler/</a:t>
            </a:r>
            <a:r>
              <a:rPr lang="sv-SE" dirty="0" err="1"/>
              <a:t>parafollikulära</a:t>
            </a:r>
            <a:r>
              <a:rPr lang="sv-SE" dirty="0"/>
              <a:t> celler (</a:t>
            </a:r>
            <a:r>
              <a:rPr lang="sv-SE" dirty="0" err="1"/>
              <a:t>calcitonin</a:t>
            </a:r>
            <a:r>
              <a:rPr lang="sv-SE" dirty="0"/>
              <a:t> - producerande) isolerade eller i grupp, nära den basala delen av follikelepitelet. </a:t>
            </a:r>
          </a:p>
          <a:p>
            <a:endParaRPr lang="sv-SE" dirty="0"/>
          </a:p>
        </p:txBody>
      </p:sp>
    </p:spTree>
    <p:extLst>
      <p:ext uri="{BB962C8B-B14F-4D97-AF65-F5344CB8AC3E}">
        <p14:creationId xmlns:p14="http://schemas.microsoft.com/office/powerpoint/2010/main" val="167201851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i="1" dirty="0"/>
              <a:t>Samuel och hans föräldrar får besked om att med den behandling Samuel nu har kommer han säkert att växa och utvecklas bra och han kommer säkerligen att genomgå puberteten. Det finns ingen anledning att tro att enzymbehandlingen kommer att försämra hormonbildning i testiklar eller spermieproduktion. </a:t>
            </a:r>
            <a:endParaRPr lang="sv-SE" dirty="0"/>
          </a:p>
          <a:p>
            <a:r>
              <a:rPr lang="sv-SE" b="1" dirty="0"/>
              <a:t>Fråga 25 (5 poäng) : </a:t>
            </a:r>
            <a:r>
              <a:rPr lang="sv-SE" dirty="0"/>
              <a:t>Beskriv i detalj var och hur produktionen av spermier (spermatozoer) sker i testikeln. Illustrera gärna. </a:t>
            </a:r>
          </a:p>
          <a:p>
            <a:endParaRPr lang="sv-SE" dirty="0"/>
          </a:p>
        </p:txBody>
      </p:sp>
    </p:spTree>
    <p:extLst>
      <p:ext uri="{BB962C8B-B14F-4D97-AF65-F5344CB8AC3E}">
        <p14:creationId xmlns:p14="http://schemas.microsoft.com/office/powerpoint/2010/main" val="48308314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normAutofit fontScale="85000" lnSpcReduction="20000"/>
          </a:bodyPr>
          <a:lstStyle/>
          <a:p>
            <a:r>
              <a:rPr lang="sv-SE" dirty="0"/>
              <a:t>Förslag på svar: Bildningen av spermier sker i väggen i </a:t>
            </a:r>
            <a:r>
              <a:rPr lang="sv-SE" dirty="0" err="1"/>
              <a:t>tubuli</a:t>
            </a:r>
            <a:r>
              <a:rPr lang="sv-SE" dirty="0"/>
              <a:t> </a:t>
            </a:r>
            <a:r>
              <a:rPr lang="sv-SE" dirty="0" err="1"/>
              <a:t>seminiferi</a:t>
            </a:r>
            <a:r>
              <a:rPr lang="sv-SE" dirty="0"/>
              <a:t>. Här finns en slags stamceller; </a:t>
            </a:r>
            <a:r>
              <a:rPr lang="sv-SE" b="1" dirty="0" err="1"/>
              <a:t>spermatogonier</a:t>
            </a:r>
            <a:r>
              <a:rPr lang="sv-SE" dirty="0"/>
              <a:t> som delar sig </a:t>
            </a:r>
            <a:r>
              <a:rPr lang="sv-SE" dirty="0" err="1"/>
              <a:t>mitotiskt</a:t>
            </a:r>
            <a:r>
              <a:rPr lang="sv-SE" dirty="0"/>
              <a:t> för att upprätthålla en pool av kvarvarande </a:t>
            </a:r>
            <a:r>
              <a:rPr lang="sv-SE" dirty="0" err="1"/>
              <a:t>spermatogonier</a:t>
            </a:r>
            <a:r>
              <a:rPr lang="sv-SE" dirty="0"/>
              <a:t>. Vissa </a:t>
            </a:r>
            <a:r>
              <a:rPr lang="sv-SE" dirty="0" err="1"/>
              <a:t>spermatogonier</a:t>
            </a:r>
            <a:r>
              <a:rPr lang="sv-SE" dirty="0"/>
              <a:t> differentieras och benämns nu </a:t>
            </a:r>
            <a:r>
              <a:rPr lang="sv-SE" dirty="0" err="1"/>
              <a:t>spermatocyter</a:t>
            </a:r>
            <a:r>
              <a:rPr lang="sv-SE" dirty="0"/>
              <a:t>. Kloner av diploida primära </a:t>
            </a:r>
            <a:r>
              <a:rPr lang="sv-SE" dirty="0" err="1"/>
              <a:t>spermatocyter</a:t>
            </a:r>
            <a:r>
              <a:rPr lang="sv-SE" dirty="0"/>
              <a:t>, genom de två </a:t>
            </a:r>
            <a:r>
              <a:rPr lang="sv-SE" dirty="0" err="1"/>
              <a:t>meiotiska</a:t>
            </a:r>
            <a:r>
              <a:rPr lang="sv-SE" dirty="0"/>
              <a:t> delningarna vilket leder till vardera fyra haploida spermatider. Härefter sker inga ytterligare celldelningar utan enbart </a:t>
            </a:r>
            <a:r>
              <a:rPr lang="sv-SE" b="1" dirty="0"/>
              <a:t>differentiering</a:t>
            </a:r>
            <a:r>
              <a:rPr lang="sv-SE" dirty="0"/>
              <a:t>, </a:t>
            </a:r>
            <a:r>
              <a:rPr lang="sv-SE" b="1" dirty="0" err="1"/>
              <a:t>spemiogenes</a:t>
            </a:r>
            <a:r>
              <a:rPr lang="sv-SE" dirty="0"/>
              <a:t>. DNA inaktiveras och kondenseras – blir spermiehuvudet. Spermatidens cytoplasma </a:t>
            </a:r>
            <a:r>
              <a:rPr lang="sv-SE" dirty="0" err="1"/>
              <a:t>fagocyteras</a:t>
            </a:r>
            <a:r>
              <a:rPr lang="sv-SE" dirty="0"/>
              <a:t> av Sertolicellen. </a:t>
            </a:r>
            <a:r>
              <a:rPr lang="sv-SE" b="1" dirty="0" err="1"/>
              <a:t>Acrosom</a:t>
            </a:r>
            <a:r>
              <a:rPr lang="sv-SE" dirty="0"/>
              <a:t> bildas på spermiehuvudet. En svans utvecklas för </a:t>
            </a:r>
            <a:r>
              <a:rPr lang="sv-SE" dirty="0" err="1"/>
              <a:t>motilitet</a:t>
            </a:r>
            <a:r>
              <a:rPr lang="sv-SE" dirty="0"/>
              <a:t>. </a:t>
            </a:r>
            <a:r>
              <a:rPr lang="sv-SE" dirty="0" err="1"/>
              <a:t>Spermatogonierna</a:t>
            </a:r>
            <a:r>
              <a:rPr lang="sv-SE" dirty="0"/>
              <a:t> ligger an mot basalmembranet men därefter rör sig cellerna in mellan Sertoliceller som mellan varandra har </a:t>
            </a:r>
            <a:r>
              <a:rPr lang="sv-SE" dirty="0" err="1"/>
              <a:t>sk</a:t>
            </a:r>
            <a:r>
              <a:rPr lang="sv-SE" dirty="0"/>
              <a:t> ”tight </a:t>
            </a:r>
            <a:r>
              <a:rPr lang="sv-SE" dirty="0" err="1"/>
              <a:t>junctions</a:t>
            </a:r>
            <a:r>
              <a:rPr lang="sv-SE" dirty="0"/>
              <a:t>” vilka separerar den vidare processen från cirkulationen. Sertolicellen skapar den unika miljö som krävs för </a:t>
            </a:r>
            <a:r>
              <a:rPr lang="sv-SE" dirty="0" err="1"/>
              <a:t>spermatogenesen</a:t>
            </a:r>
            <a:r>
              <a:rPr lang="sv-SE" dirty="0"/>
              <a:t> och bildar t.ex. Androgen Bindande Protein (ABP) som binder testosteron . Spermatozoerna släpper från </a:t>
            </a:r>
            <a:r>
              <a:rPr lang="sv-SE" b="1" dirty="0" err="1"/>
              <a:t>tubulusväggen</a:t>
            </a:r>
            <a:r>
              <a:rPr lang="sv-SE" dirty="0"/>
              <a:t> och transporteras via </a:t>
            </a:r>
            <a:r>
              <a:rPr lang="sv-SE" dirty="0" err="1"/>
              <a:t>rete</a:t>
            </a:r>
            <a:r>
              <a:rPr lang="sv-SE" dirty="0"/>
              <a:t> </a:t>
            </a:r>
            <a:r>
              <a:rPr lang="sv-SE" dirty="0" err="1"/>
              <a:t>testis</a:t>
            </a:r>
            <a:r>
              <a:rPr lang="sv-SE" dirty="0"/>
              <a:t> till bitestikeln för ytterligare mognad. </a:t>
            </a:r>
          </a:p>
          <a:p>
            <a:endParaRPr lang="sv-SE" dirty="0"/>
          </a:p>
        </p:txBody>
      </p:sp>
    </p:spTree>
    <p:extLst>
      <p:ext uri="{BB962C8B-B14F-4D97-AF65-F5344CB8AC3E}">
        <p14:creationId xmlns:p14="http://schemas.microsoft.com/office/powerpoint/2010/main" val="4046999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26 (4 poäng) : </a:t>
            </a:r>
            <a:r>
              <a:rPr lang="sv-SE" dirty="0"/>
              <a:t>Beskriv hur produktionen av spermier (spermatozoer) normalt regleras hormonellt. </a:t>
            </a:r>
          </a:p>
          <a:p>
            <a:endParaRPr lang="sv-SE" dirty="0"/>
          </a:p>
        </p:txBody>
      </p:sp>
    </p:spTree>
    <p:extLst>
      <p:ext uri="{BB962C8B-B14F-4D97-AF65-F5344CB8AC3E}">
        <p14:creationId xmlns:p14="http://schemas.microsoft.com/office/powerpoint/2010/main" val="157432309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Förslag på svar: </a:t>
            </a:r>
            <a:r>
              <a:rPr lang="sv-SE" dirty="0" err="1"/>
              <a:t>Leydigcellerna</a:t>
            </a:r>
            <a:r>
              <a:rPr lang="sv-SE" dirty="0"/>
              <a:t> i </a:t>
            </a:r>
            <a:r>
              <a:rPr lang="sv-SE" dirty="0" err="1"/>
              <a:t>interstitiet</a:t>
            </a:r>
            <a:r>
              <a:rPr lang="sv-SE" dirty="0"/>
              <a:t> stimuleras av </a:t>
            </a:r>
            <a:r>
              <a:rPr lang="sv-SE" b="1" dirty="0"/>
              <a:t>LH</a:t>
            </a:r>
            <a:r>
              <a:rPr lang="sv-SE" dirty="0"/>
              <a:t> att bilda </a:t>
            </a:r>
            <a:r>
              <a:rPr lang="sv-SE" b="1" dirty="0"/>
              <a:t>testosteron</a:t>
            </a:r>
            <a:r>
              <a:rPr lang="sv-SE" dirty="0"/>
              <a:t> som dels når cirkulationen och dels ackumuleras i </a:t>
            </a:r>
            <a:r>
              <a:rPr lang="sv-SE" b="1" dirty="0"/>
              <a:t>Sertolicellerna</a:t>
            </a:r>
            <a:r>
              <a:rPr lang="sv-SE" dirty="0"/>
              <a:t> för att bidra till den unika miljö som krävs för </a:t>
            </a:r>
            <a:r>
              <a:rPr lang="sv-SE" dirty="0" err="1"/>
              <a:t>spermatogenesen</a:t>
            </a:r>
            <a:r>
              <a:rPr lang="sv-SE" dirty="0"/>
              <a:t>. </a:t>
            </a:r>
            <a:r>
              <a:rPr lang="sv-SE" b="1" dirty="0"/>
              <a:t>FSH</a:t>
            </a:r>
            <a:r>
              <a:rPr lang="sv-SE" dirty="0"/>
              <a:t> stimulerar </a:t>
            </a:r>
            <a:r>
              <a:rPr lang="sv-SE" b="1" dirty="0"/>
              <a:t>Sertolicellen</a:t>
            </a:r>
            <a:r>
              <a:rPr lang="sv-SE" dirty="0"/>
              <a:t> att skapa denna unika miljö, ackumulera testosteron, bilda ABP, </a:t>
            </a:r>
            <a:r>
              <a:rPr lang="sv-SE" dirty="0" err="1"/>
              <a:t>inhibin</a:t>
            </a:r>
            <a:r>
              <a:rPr lang="sv-SE" dirty="0"/>
              <a:t> mm. </a:t>
            </a:r>
            <a:r>
              <a:rPr lang="sv-SE" dirty="0" err="1"/>
              <a:t>GnRH</a:t>
            </a:r>
            <a:r>
              <a:rPr lang="sv-SE" dirty="0"/>
              <a:t> stimulerar LH och FSH via </a:t>
            </a:r>
            <a:r>
              <a:rPr lang="sv-SE" dirty="0" err="1"/>
              <a:t>pulsatil</a:t>
            </a:r>
            <a:r>
              <a:rPr lang="sv-SE" dirty="0"/>
              <a:t> utsöndring som direkt når hypofysen via portakärl . Neg feedback på både hypofys och delvis även på </a:t>
            </a:r>
            <a:r>
              <a:rPr lang="sv-SE" dirty="0" err="1"/>
              <a:t>hypothalamusnivån</a:t>
            </a:r>
            <a:r>
              <a:rPr lang="sv-SE" dirty="0"/>
              <a:t> utövas av testosteron från </a:t>
            </a:r>
            <a:r>
              <a:rPr lang="sv-SE" dirty="0" err="1"/>
              <a:t>Leydigcellerna</a:t>
            </a:r>
            <a:r>
              <a:rPr lang="sv-SE" dirty="0"/>
              <a:t> och </a:t>
            </a:r>
            <a:r>
              <a:rPr lang="sv-SE" dirty="0" err="1"/>
              <a:t>inhibin</a:t>
            </a:r>
            <a:r>
              <a:rPr lang="sv-SE" dirty="0"/>
              <a:t> från Sertolicellerna. </a:t>
            </a:r>
          </a:p>
          <a:p>
            <a:endParaRPr lang="sv-SE" dirty="0"/>
          </a:p>
        </p:txBody>
      </p:sp>
    </p:spTree>
    <p:extLst>
      <p:ext uri="{BB962C8B-B14F-4D97-AF65-F5344CB8AC3E}">
        <p14:creationId xmlns:p14="http://schemas.microsoft.com/office/powerpoint/2010/main" val="50219255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27 (3 poäng) : </a:t>
            </a:r>
            <a:r>
              <a:rPr lang="sv-SE" dirty="0" err="1"/>
              <a:t>Spermatogenesen</a:t>
            </a:r>
            <a:r>
              <a:rPr lang="sv-SE" dirty="0"/>
              <a:t> kräver en lägre temperatur än den normala kropps temperaturen (den korporala temp eraturen). Hur kan en lägre temperatur än kroppstemperaturen uppnås i </a:t>
            </a:r>
            <a:r>
              <a:rPr lang="sv-SE" dirty="0" err="1"/>
              <a:t>scrotum</a:t>
            </a:r>
            <a:r>
              <a:rPr lang="sv-SE" dirty="0"/>
              <a:t>? </a:t>
            </a:r>
          </a:p>
          <a:p>
            <a:endParaRPr lang="sv-SE" dirty="0"/>
          </a:p>
        </p:txBody>
      </p:sp>
    </p:spTree>
    <p:extLst>
      <p:ext uri="{BB962C8B-B14F-4D97-AF65-F5344CB8AC3E}">
        <p14:creationId xmlns:p14="http://schemas.microsoft.com/office/powerpoint/2010/main" val="7395727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pic>
        <p:nvPicPr>
          <p:cNvPr id="4" name="Platshållare för innehåll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47177" y="365125"/>
            <a:ext cx="9697645" cy="5785644"/>
          </a:xfrm>
        </p:spPr>
      </p:pic>
    </p:spTree>
    <p:extLst>
      <p:ext uri="{BB962C8B-B14F-4D97-AF65-F5344CB8AC3E}">
        <p14:creationId xmlns:p14="http://schemas.microsoft.com/office/powerpoint/2010/main" val="49721620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Förslag på svar: </a:t>
            </a:r>
            <a:r>
              <a:rPr lang="sv-SE" b="1" dirty="0" err="1"/>
              <a:t>Plexus</a:t>
            </a:r>
            <a:r>
              <a:rPr lang="sv-SE" b="1" dirty="0"/>
              <a:t> </a:t>
            </a:r>
            <a:r>
              <a:rPr lang="sv-SE" b="1" dirty="0" err="1"/>
              <a:t>pampiniformis</a:t>
            </a:r>
            <a:r>
              <a:rPr lang="sv-SE" b="1" dirty="0"/>
              <a:t> </a:t>
            </a:r>
            <a:r>
              <a:rPr lang="sv-SE" dirty="0"/>
              <a:t>utgörs av ett antal </a:t>
            </a:r>
            <a:r>
              <a:rPr lang="sv-SE" dirty="0" err="1"/>
              <a:t>testikulära</a:t>
            </a:r>
            <a:r>
              <a:rPr lang="sv-SE" dirty="0"/>
              <a:t> vener som omger testikel artären och därmed kyler ner det arteriella blodets temperatur. Ytterligare bidrar var </a:t>
            </a:r>
            <a:r>
              <a:rPr lang="sv-SE" dirty="0" err="1"/>
              <a:t>scrotum</a:t>
            </a:r>
            <a:r>
              <a:rPr lang="sv-SE" dirty="0"/>
              <a:t> är belägen i relation till kroppen (m </a:t>
            </a:r>
            <a:r>
              <a:rPr lang="sv-SE" dirty="0" err="1"/>
              <a:t>cremaster</a:t>
            </a:r>
            <a:r>
              <a:rPr lang="sv-SE" dirty="0"/>
              <a:t>) och hudens värmeförlust, men deras effekt er är försumbara i relation till </a:t>
            </a:r>
            <a:r>
              <a:rPr lang="sv-SE" dirty="0" err="1"/>
              <a:t>plexus</a:t>
            </a:r>
            <a:r>
              <a:rPr lang="sv-SE" dirty="0"/>
              <a:t> </a:t>
            </a:r>
            <a:r>
              <a:rPr lang="sv-SE" dirty="0" err="1"/>
              <a:t>pampiniformis</a:t>
            </a:r>
            <a:r>
              <a:rPr lang="sv-SE" dirty="0"/>
              <a:t>. </a:t>
            </a:r>
          </a:p>
          <a:p>
            <a:endParaRPr lang="sv-SE" dirty="0"/>
          </a:p>
        </p:txBody>
      </p:sp>
    </p:spTree>
    <p:extLst>
      <p:ext uri="{BB962C8B-B14F-4D97-AF65-F5344CB8AC3E}">
        <p14:creationId xmlns:p14="http://schemas.microsoft.com/office/powerpoint/2010/main" val="36451588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5 (4 poäng) : </a:t>
            </a:r>
            <a:endParaRPr lang="sv-SE" dirty="0"/>
          </a:p>
          <a:p>
            <a:r>
              <a:rPr lang="sv-SE" dirty="0"/>
              <a:t>Ge exempel på ett peptidhormon och ett steroidhormon och beskriv hur respektive hormon utövar sin effekt på cellulär nivå för att bidra till genexpression. </a:t>
            </a:r>
          </a:p>
          <a:p>
            <a:endParaRPr lang="sv-SE" dirty="0"/>
          </a:p>
        </p:txBody>
      </p:sp>
    </p:spTree>
    <p:extLst>
      <p:ext uri="{BB962C8B-B14F-4D97-AF65-F5344CB8AC3E}">
        <p14:creationId xmlns:p14="http://schemas.microsoft.com/office/powerpoint/2010/main" val="179515156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normAutofit fontScale="92500" lnSpcReduction="10000"/>
          </a:bodyPr>
          <a:lstStyle/>
          <a:p>
            <a:endParaRPr lang="sv-SE" dirty="0"/>
          </a:p>
          <a:p>
            <a:r>
              <a:rPr lang="sv-SE" dirty="0"/>
              <a:t>Peptidhormoner, t ex TSH och insulin, som är vattenlösliga och binder cellulära receptorer av olika slag, t ex G - proteinkopplade receptor och </a:t>
            </a:r>
            <a:r>
              <a:rPr lang="sv-SE" dirty="0" err="1"/>
              <a:t>tyrosinkinas</a:t>
            </a:r>
            <a:r>
              <a:rPr lang="sv-SE" dirty="0"/>
              <a:t> - receptorer, kan bidra till genexpression genom aktiveringen av intracellulära signalvägar (be roende på typ av receptor) </a:t>
            </a:r>
            <a:r>
              <a:rPr lang="sv-SE" b="1" dirty="0"/>
              <a:t>som genom </a:t>
            </a:r>
            <a:r>
              <a:rPr lang="sv-SE" b="1" dirty="0" err="1"/>
              <a:t>fosforyleringar</a:t>
            </a:r>
            <a:r>
              <a:rPr lang="sv-SE" b="1" dirty="0"/>
              <a:t> aktiverar DNA </a:t>
            </a:r>
            <a:r>
              <a:rPr lang="sv-SE" dirty="0"/>
              <a:t>- bindande transkriptionsfaktorer eller co - </a:t>
            </a:r>
            <a:r>
              <a:rPr lang="sv-SE" dirty="0" err="1"/>
              <a:t>aktivatorer</a:t>
            </a:r>
            <a:r>
              <a:rPr lang="sv-SE" dirty="0"/>
              <a:t>. </a:t>
            </a:r>
          </a:p>
          <a:p>
            <a:r>
              <a:rPr lang="sv-SE" dirty="0"/>
              <a:t>Steroidhormon, </a:t>
            </a:r>
            <a:r>
              <a:rPr lang="sv-SE" b="1" dirty="0"/>
              <a:t>såsom könshormoner och kortisol, är </a:t>
            </a:r>
            <a:r>
              <a:rPr lang="sv-SE" b="1" dirty="0" err="1"/>
              <a:t>lipofila</a:t>
            </a:r>
            <a:r>
              <a:rPr lang="sv-SE" dirty="0"/>
              <a:t>, passerar cellmembranet och binder till steroidreceptorer i cytoplasman eller cellkärnan. I form av </a:t>
            </a:r>
            <a:r>
              <a:rPr lang="sv-SE" dirty="0" err="1"/>
              <a:t>dimerer</a:t>
            </a:r>
            <a:r>
              <a:rPr lang="sv-SE" dirty="0"/>
              <a:t> binder dessa receptorer till responselement i DNA och med hjälp av co - </a:t>
            </a:r>
            <a:r>
              <a:rPr lang="sv-SE" dirty="0" err="1"/>
              <a:t>aktivatorer</a:t>
            </a:r>
            <a:r>
              <a:rPr lang="sv-SE" dirty="0"/>
              <a:t> påverkas transkriptionsmaskineriet och </a:t>
            </a:r>
            <a:r>
              <a:rPr lang="sv-SE" dirty="0" err="1"/>
              <a:t>kromatinet</a:t>
            </a:r>
            <a:r>
              <a:rPr lang="sv-SE" dirty="0"/>
              <a:t>. </a:t>
            </a:r>
          </a:p>
          <a:p>
            <a:endParaRPr lang="sv-SE" dirty="0"/>
          </a:p>
        </p:txBody>
      </p:sp>
    </p:spTree>
    <p:extLst>
      <p:ext uri="{BB962C8B-B14F-4D97-AF65-F5344CB8AC3E}">
        <p14:creationId xmlns:p14="http://schemas.microsoft.com/office/powerpoint/2010/main" val="43896911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i="1" dirty="0" err="1"/>
              <a:t>Fetus</a:t>
            </a:r>
            <a:r>
              <a:rPr lang="sv-SE" i="1" dirty="0"/>
              <a:t> och Bella lyssnar på en föreläsning om hypotalamus och hypofysen. När man kommer in på ADH (anti diuretiskt hormon) förstår </a:t>
            </a:r>
            <a:r>
              <a:rPr lang="sv-SE" i="1" dirty="0" err="1"/>
              <a:t>Fetus</a:t>
            </a:r>
            <a:r>
              <a:rPr lang="sv-SE" i="1" dirty="0"/>
              <a:t> att detta hormon kan ha betydelse för att mamma Bella har fått svullna fingrar och underben. När man sedan kommer in på hypofysens hormoner förstår </a:t>
            </a:r>
            <a:r>
              <a:rPr lang="sv-SE" i="1" dirty="0" err="1"/>
              <a:t>Fetus</a:t>
            </a:r>
            <a:r>
              <a:rPr lang="sv-SE" i="1" dirty="0"/>
              <a:t> att denna körtel reglerar mycket i livscykeln och är en förutsättning för att kvinnans ägg och mannens spermier skall utvecklas. </a:t>
            </a:r>
            <a:endParaRPr lang="sv-SE" dirty="0"/>
          </a:p>
          <a:p>
            <a:r>
              <a:rPr lang="sv-SE" b="1" dirty="0"/>
              <a:t>Fråga 18 (3 poäng ) : </a:t>
            </a:r>
            <a:r>
              <a:rPr lang="sv-SE" dirty="0"/>
              <a:t>Kan du med hjälp av dina embryologiska kunskaper förklara varför ADH bildas i hypotalamus men utsöndras via hypofysen? </a:t>
            </a:r>
          </a:p>
          <a:p>
            <a:endParaRPr lang="sv-SE" dirty="0"/>
          </a:p>
        </p:txBody>
      </p:sp>
    </p:spTree>
    <p:extLst>
      <p:ext uri="{BB962C8B-B14F-4D97-AF65-F5344CB8AC3E}">
        <p14:creationId xmlns:p14="http://schemas.microsoft.com/office/powerpoint/2010/main" val="92307332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Förslag på svar: Hypofysen består av en framlob (</a:t>
            </a:r>
            <a:r>
              <a:rPr lang="sv-SE" dirty="0" err="1"/>
              <a:t>adenohypofysen</a:t>
            </a:r>
            <a:r>
              <a:rPr lang="sv-SE" dirty="0"/>
              <a:t>) och en </a:t>
            </a:r>
            <a:r>
              <a:rPr lang="sv-SE" dirty="0" err="1"/>
              <a:t>baklob</a:t>
            </a:r>
            <a:r>
              <a:rPr lang="sv-SE" dirty="0"/>
              <a:t> (</a:t>
            </a:r>
            <a:r>
              <a:rPr lang="sv-SE" dirty="0" err="1"/>
              <a:t>neurohypofysen</a:t>
            </a:r>
            <a:r>
              <a:rPr lang="sv-SE" dirty="0"/>
              <a:t>) Hypofysens framlob: är deriverad från </a:t>
            </a:r>
            <a:r>
              <a:rPr lang="sv-SE" dirty="0" err="1"/>
              <a:t>oropharynx</a:t>
            </a:r>
            <a:r>
              <a:rPr lang="sv-SE" dirty="0"/>
              <a:t> - </a:t>
            </a:r>
            <a:r>
              <a:rPr lang="sv-SE" dirty="0" err="1"/>
              <a:t>ectoderm</a:t>
            </a:r>
            <a:r>
              <a:rPr lang="sv-SE" dirty="0"/>
              <a:t>, som påtvingats att forma en pung, den så kallade </a:t>
            </a:r>
            <a:r>
              <a:rPr lang="sv-SE" dirty="0" err="1"/>
              <a:t>Rathke´s</a:t>
            </a:r>
            <a:r>
              <a:rPr lang="sv-SE" dirty="0"/>
              <a:t> </a:t>
            </a:r>
            <a:r>
              <a:rPr lang="sv-SE" dirty="0" err="1"/>
              <a:t>pouch</a:t>
            </a:r>
            <a:r>
              <a:rPr lang="sv-SE" dirty="0"/>
              <a:t>, i riktning mot hjärnan. Hypofysens </a:t>
            </a:r>
            <a:r>
              <a:rPr lang="sv-SE" dirty="0" err="1"/>
              <a:t>baklob</a:t>
            </a:r>
            <a:r>
              <a:rPr lang="sv-SE" dirty="0"/>
              <a:t>: </a:t>
            </a:r>
            <a:r>
              <a:rPr lang="sv-SE" b="1" dirty="0"/>
              <a:t>deriverad från </a:t>
            </a:r>
            <a:r>
              <a:rPr lang="sv-SE" b="1" dirty="0" err="1"/>
              <a:t>nedåtväxande</a:t>
            </a:r>
            <a:r>
              <a:rPr lang="sv-SE" b="1" dirty="0"/>
              <a:t> </a:t>
            </a:r>
            <a:r>
              <a:rPr lang="sv-SE" b="1" dirty="0" err="1"/>
              <a:t>neuroectoderm</a:t>
            </a:r>
            <a:r>
              <a:rPr lang="sv-SE" b="1" dirty="0"/>
              <a:t> </a:t>
            </a:r>
            <a:r>
              <a:rPr lang="sv-SE" dirty="0"/>
              <a:t>(framtida </a:t>
            </a:r>
            <a:r>
              <a:rPr lang="sv-SE" dirty="0" err="1"/>
              <a:t>indundibulum</a:t>
            </a:r>
            <a:r>
              <a:rPr lang="sv-SE" dirty="0"/>
              <a:t>) av den tredje ventrikeln utav den utvecklande hjärnan (</a:t>
            </a:r>
            <a:r>
              <a:rPr lang="sv-SE" dirty="0" err="1"/>
              <a:t>diencephalon</a:t>
            </a:r>
            <a:r>
              <a:rPr lang="sv-SE" dirty="0"/>
              <a:t>). ADH bildas i </a:t>
            </a:r>
            <a:r>
              <a:rPr lang="sv-SE" dirty="0" err="1"/>
              <a:t>paraventrikulära</a:t>
            </a:r>
            <a:r>
              <a:rPr lang="sv-SE" dirty="0"/>
              <a:t> kärnor i hypotalamus och utsöndras via </a:t>
            </a:r>
            <a:r>
              <a:rPr lang="sv-SE" dirty="0" err="1"/>
              <a:t>nervaxoner</a:t>
            </a:r>
            <a:r>
              <a:rPr lang="sv-SE" dirty="0"/>
              <a:t> som mynnar i </a:t>
            </a:r>
            <a:r>
              <a:rPr lang="sv-SE" dirty="0" err="1"/>
              <a:t>neurohypofysen</a:t>
            </a:r>
            <a:r>
              <a:rPr lang="sv-SE" dirty="0"/>
              <a:t>. </a:t>
            </a:r>
          </a:p>
          <a:p>
            <a:endParaRPr lang="sv-SE" dirty="0"/>
          </a:p>
        </p:txBody>
      </p:sp>
    </p:spTree>
    <p:extLst>
      <p:ext uri="{BB962C8B-B14F-4D97-AF65-F5344CB8AC3E}">
        <p14:creationId xmlns:p14="http://schemas.microsoft.com/office/powerpoint/2010/main" val="67152415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19 (2 poäng ) : </a:t>
            </a:r>
            <a:r>
              <a:rPr lang="sv-SE" dirty="0"/>
              <a:t>Beskriv hur binjurarnas kortisolsekretion styrs av överordnade hormoner. </a:t>
            </a:r>
          </a:p>
          <a:p>
            <a:endParaRPr lang="sv-SE" dirty="0"/>
          </a:p>
        </p:txBody>
      </p:sp>
    </p:spTree>
    <p:extLst>
      <p:ext uri="{BB962C8B-B14F-4D97-AF65-F5344CB8AC3E}">
        <p14:creationId xmlns:p14="http://schemas.microsoft.com/office/powerpoint/2010/main" val="127989129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Förslag på svar: Via </a:t>
            </a:r>
            <a:r>
              <a:rPr lang="sv-SE" b="1" dirty="0"/>
              <a:t>CRH</a:t>
            </a:r>
            <a:r>
              <a:rPr lang="sv-SE" dirty="0"/>
              <a:t> som stimulerar hypofysen att bilda </a:t>
            </a:r>
            <a:r>
              <a:rPr lang="sv-SE" b="1" dirty="0"/>
              <a:t>ACTH</a:t>
            </a:r>
            <a:r>
              <a:rPr lang="sv-SE" dirty="0"/>
              <a:t> som stimulerar binjurebarken att bilda kortisol. Kortisol har negativ feedback på bildningen av </a:t>
            </a:r>
            <a:r>
              <a:rPr lang="sv-SE" b="1" dirty="0"/>
              <a:t>CRH</a:t>
            </a:r>
            <a:r>
              <a:rPr lang="sv-SE" dirty="0"/>
              <a:t> och </a:t>
            </a:r>
            <a:r>
              <a:rPr lang="sv-SE" b="1" dirty="0"/>
              <a:t>ACTH</a:t>
            </a:r>
            <a:r>
              <a:rPr lang="sv-SE" dirty="0"/>
              <a:t>. </a:t>
            </a:r>
          </a:p>
        </p:txBody>
      </p:sp>
    </p:spTree>
    <p:extLst>
      <p:ext uri="{BB962C8B-B14F-4D97-AF65-F5344CB8AC3E}">
        <p14:creationId xmlns:p14="http://schemas.microsoft.com/office/powerpoint/2010/main" val="193675309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20 (3 poäng ) : </a:t>
            </a:r>
            <a:r>
              <a:rPr lang="sv-SE" dirty="0"/>
              <a:t>Kortisol har en dygnsrytm. Beskriv vilken struktur som anses driva denna rytm och ange översiktligt hur kortisolnivåerna varierar över dygnet. Ange även ett fysiologiskt tillstånd som kan öka kortisolsekretionen. </a:t>
            </a:r>
          </a:p>
          <a:p>
            <a:endParaRPr lang="sv-SE" dirty="0"/>
          </a:p>
        </p:txBody>
      </p:sp>
    </p:spTree>
    <p:extLst>
      <p:ext uri="{BB962C8B-B14F-4D97-AF65-F5344CB8AC3E}">
        <p14:creationId xmlns:p14="http://schemas.microsoft.com/office/powerpoint/2010/main" val="159969731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Förslag på svar: Kortisolrytmen styrs från </a:t>
            </a:r>
            <a:r>
              <a:rPr lang="sv-SE" dirty="0" err="1"/>
              <a:t>hypothalamus</a:t>
            </a:r>
            <a:r>
              <a:rPr lang="sv-SE" dirty="0"/>
              <a:t>. Kortisol bildas i varierad mängd under dygnet. </a:t>
            </a:r>
            <a:r>
              <a:rPr lang="sv-SE" b="1" dirty="0"/>
              <a:t>Nivåerna är som lägst </a:t>
            </a:r>
            <a:r>
              <a:rPr lang="sv-SE" b="1" dirty="0" err="1"/>
              <a:t>kl</a:t>
            </a:r>
            <a:r>
              <a:rPr lang="sv-SE" b="1" dirty="0"/>
              <a:t> 22 - 02 , och stiger under </a:t>
            </a:r>
            <a:r>
              <a:rPr lang="sv-SE" b="1" dirty="0" err="1"/>
              <a:t>sennatten</a:t>
            </a:r>
            <a:r>
              <a:rPr lang="sv-SE" b="1" dirty="0"/>
              <a:t> med ökade sekretionsamplituder under tidiga morgontimmarna</a:t>
            </a:r>
            <a:r>
              <a:rPr lang="sv-SE" dirty="0"/>
              <a:t>. Kortisol utsöndras också till följd av stress , både fysisk och emotionell . </a:t>
            </a:r>
          </a:p>
          <a:p>
            <a:endParaRPr lang="sv-SE" dirty="0"/>
          </a:p>
        </p:txBody>
      </p:sp>
    </p:spTree>
    <p:extLst>
      <p:ext uri="{BB962C8B-B14F-4D97-AF65-F5344CB8AC3E}">
        <p14:creationId xmlns:p14="http://schemas.microsoft.com/office/powerpoint/2010/main" val="176497960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22 (3 poäng): </a:t>
            </a:r>
            <a:endParaRPr lang="sv-SE" dirty="0"/>
          </a:p>
          <a:p>
            <a:r>
              <a:rPr lang="sv-SE" dirty="0"/>
              <a:t>Vad heter de tre definitiva groddbladen? Nämn några viktiga vävnader som bildas ur respektive groddblad. </a:t>
            </a:r>
          </a:p>
          <a:p>
            <a:endParaRPr lang="sv-SE" dirty="0"/>
          </a:p>
        </p:txBody>
      </p:sp>
    </p:spTree>
    <p:extLst>
      <p:ext uri="{BB962C8B-B14F-4D97-AF65-F5344CB8AC3E}">
        <p14:creationId xmlns:p14="http://schemas.microsoft.com/office/powerpoint/2010/main" val="772018734"/>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479</TotalTime>
  <Words>5511</Words>
  <Application>Microsoft Office PowerPoint</Application>
  <PresentationFormat>Bredbild</PresentationFormat>
  <Paragraphs>371</Paragraphs>
  <Slides>120</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120</vt:i4>
      </vt:variant>
    </vt:vector>
  </HeadingPairs>
  <TitlesOfParts>
    <vt:vector size="124" baseType="lpstr">
      <vt:lpstr>Arial</vt:lpstr>
      <vt:lpstr>Calibri</vt:lpstr>
      <vt:lpstr>Calibri Light</vt:lpstr>
      <vt:lpstr>Office-tema</vt:lpstr>
      <vt:lpstr>ERL</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ERL</dc:title>
  <dc:creator>stefan albrektsson</dc:creator>
  <cp:lastModifiedBy>JoakimAlm</cp:lastModifiedBy>
  <cp:revision>113</cp:revision>
  <dcterms:created xsi:type="dcterms:W3CDTF">2018-05-06T10:25:31Z</dcterms:created>
  <dcterms:modified xsi:type="dcterms:W3CDTF">2019-08-02T21:45:43Z</dcterms:modified>
</cp:coreProperties>
</file>